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8" r:id="rId18"/>
    <p:sldId id="272" r:id="rId19"/>
    <p:sldId id="274" r:id="rId20"/>
    <p:sldId id="275" r:id="rId21"/>
    <p:sldId id="277" r:id="rId22"/>
    <p:sldId id="279" r:id="rId23"/>
    <p:sldId id="280"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40" r:id="rId82"/>
    <p:sldId id="341" r:id="rId83"/>
    <p:sldId id="342" r:id="rId84"/>
    <p:sldId id="343" r:id="rId85"/>
    <p:sldId id="344" r:id="rId86"/>
    <p:sldId id="345"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D51CF1-C6BC-412D-AE0F-08AE26EFEDCC}"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D6DC-B499-4E51-9489-28A9B9F416FB}" type="slidenum">
              <a:rPr lang="en-US" smtClean="0"/>
              <a:t>‹#›</a:t>
            </a:fld>
            <a:endParaRPr lang="en-US"/>
          </a:p>
        </p:txBody>
      </p:sp>
    </p:spTree>
    <p:extLst>
      <p:ext uri="{BB962C8B-B14F-4D97-AF65-F5344CB8AC3E}">
        <p14:creationId xmlns:p14="http://schemas.microsoft.com/office/powerpoint/2010/main" val="1487433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D51CF1-C6BC-412D-AE0F-08AE26EFEDCC}"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D6DC-B499-4E51-9489-28A9B9F416FB}" type="slidenum">
              <a:rPr lang="en-US" smtClean="0"/>
              <a:t>‹#›</a:t>
            </a:fld>
            <a:endParaRPr lang="en-US"/>
          </a:p>
        </p:txBody>
      </p:sp>
    </p:spTree>
    <p:extLst>
      <p:ext uri="{BB962C8B-B14F-4D97-AF65-F5344CB8AC3E}">
        <p14:creationId xmlns:p14="http://schemas.microsoft.com/office/powerpoint/2010/main" val="276875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D51CF1-C6BC-412D-AE0F-08AE26EFEDCC}"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D6DC-B499-4E51-9489-28A9B9F416FB}" type="slidenum">
              <a:rPr lang="en-US" smtClean="0"/>
              <a:t>‹#›</a:t>
            </a:fld>
            <a:endParaRPr lang="en-US"/>
          </a:p>
        </p:txBody>
      </p:sp>
    </p:spTree>
    <p:extLst>
      <p:ext uri="{BB962C8B-B14F-4D97-AF65-F5344CB8AC3E}">
        <p14:creationId xmlns:p14="http://schemas.microsoft.com/office/powerpoint/2010/main" val="188788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D51CF1-C6BC-412D-AE0F-08AE26EFEDCC}"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D6DC-B499-4E51-9489-28A9B9F416FB}" type="slidenum">
              <a:rPr lang="en-US" smtClean="0"/>
              <a:t>‹#›</a:t>
            </a:fld>
            <a:endParaRPr lang="en-US"/>
          </a:p>
        </p:txBody>
      </p:sp>
    </p:spTree>
    <p:extLst>
      <p:ext uri="{BB962C8B-B14F-4D97-AF65-F5344CB8AC3E}">
        <p14:creationId xmlns:p14="http://schemas.microsoft.com/office/powerpoint/2010/main" val="3788333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D51CF1-C6BC-412D-AE0F-08AE26EFEDCC}"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8AD6DC-B499-4E51-9489-28A9B9F416FB}" type="slidenum">
              <a:rPr lang="en-US" smtClean="0"/>
              <a:t>‹#›</a:t>
            </a:fld>
            <a:endParaRPr lang="en-US"/>
          </a:p>
        </p:txBody>
      </p:sp>
    </p:spTree>
    <p:extLst>
      <p:ext uri="{BB962C8B-B14F-4D97-AF65-F5344CB8AC3E}">
        <p14:creationId xmlns:p14="http://schemas.microsoft.com/office/powerpoint/2010/main" val="1600047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D51CF1-C6BC-412D-AE0F-08AE26EFEDCC}"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AD6DC-B499-4E51-9489-28A9B9F416FB}" type="slidenum">
              <a:rPr lang="en-US" smtClean="0"/>
              <a:t>‹#›</a:t>
            </a:fld>
            <a:endParaRPr lang="en-US"/>
          </a:p>
        </p:txBody>
      </p:sp>
    </p:spTree>
    <p:extLst>
      <p:ext uri="{BB962C8B-B14F-4D97-AF65-F5344CB8AC3E}">
        <p14:creationId xmlns:p14="http://schemas.microsoft.com/office/powerpoint/2010/main" val="264585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D51CF1-C6BC-412D-AE0F-08AE26EFEDCC}" type="datetimeFigureOut">
              <a:rPr lang="en-US" smtClean="0"/>
              <a:t>5/31/2025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8AD6DC-B499-4E51-9489-28A9B9F416FB}" type="slidenum">
              <a:rPr lang="en-US" smtClean="0"/>
              <a:t>‹#›</a:t>
            </a:fld>
            <a:endParaRPr lang="en-US"/>
          </a:p>
        </p:txBody>
      </p:sp>
    </p:spTree>
    <p:extLst>
      <p:ext uri="{BB962C8B-B14F-4D97-AF65-F5344CB8AC3E}">
        <p14:creationId xmlns:p14="http://schemas.microsoft.com/office/powerpoint/2010/main" val="3493868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D51CF1-C6BC-412D-AE0F-08AE26EFEDCC}" type="datetimeFigureOut">
              <a:rPr lang="en-US" smtClean="0"/>
              <a:t>5/31/2025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8AD6DC-B499-4E51-9489-28A9B9F416FB}" type="slidenum">
              <a:rPr lang="en-US" smtClean="0"/>
              <a:t>‹#›</a:t>
            </a:fld>
            <a:endParaRPr lang="en-US"/>
          </a:p>
        </p:txBody>
      </p:sp>
    </p:spTree>
    <p:extLst>
      <p:ext uri="{BB962C8B-B14F-4D97-AF65-F5344CB8AC3E}">
        <p14:creationId xmlns:p14="http://schemas.microsoft.com/office/powerpoint/2010/main" val="27698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D51CF1-C6BC-412D-AE0F-08AE26EFEDCC}" type="datetimeFigureOut">
              <a:rPr lang="en-US" smtClean="0"/>
              <a:t>5/31/2025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8AD6DC-B499-4E51-9489-28A9B9F416FB}" type="slidenum">
              <a:rPr lang="en-US" smtClean="0"/>
              <a:t>‹#›</a:t>
            </a:fld>
            <a:endParaRPr lang="en-US"/>
          </a:p>
        </p:txBody>
      </p:sp>
    </p:spTree>
    <p:extLst>
      <p:ext uri="{BB962C8B-B14F-4D97-AF65-F5344CB8AC3E}">
        <p14:creationId xmlns:p14="http://schemas.microsoft.com/office/powerpoint/2010/main" val="3301117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D51CF1-C6BC-412D-AE0F-08AE26EFEDCC}"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AD6DC-B499-4E51-9489-28A9B9F416FB}" type="slidenum">
              <a:rPr lang="en-US" smtClean="0"/>
              <a:t>‹#›</a:t>
            </a:fld>
            <a:endParaRPr lang="en-US"/>
          </a:p>
        </p:txBody>
      </p:sp>
    </p:spTree>
    <p:extLst>
      <p:ext uri="{BB962C8B-B14F-4D97-AF65-F5344CB8AC3E}">
        <p14:creationId xmlns:p14="http://schemas.microsoft.com/office/powerpoint/2010/main" val="749461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D51CF1-C6BC-412D-AE0F-08AE26EFEDCC}"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8AD6DC-B499-4E51-9489-28A9B9F416FB}" type="slidenum">
              <a:rPr lang="en-US" smtClean="0"/>
              <a:t>‹#›</a:t>
            </a:fld>
            <a:endParaRPr lang="en-US"/>
          </a:p>
        </p:txBody>
      </p:sp>
    </p:spTree>
    <p:extLst>
      <p:ext uri="{BB962C8B-B14F-4D97-AF65-F5344CB8AC3E}">
        <p14:creationId xmlns:p14="http://schemas.microsoft.com/office/powerpoint/2010/main" val="3218594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D51CF1-C6BC-412D-AE0F-08AE26EFEDCC}" type="datetimeFigureOut">
              <a:rPr lang="en-US" smtClean="0"/>
              <a:t>5/31/2025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D6DC-B499-4E51-9489-28A9B9F416FB}" type="slidenum">
              <a:rPr lang="en-US" smtClean="0"/>
              <a:t>‹#›</a:t>
            </a:fld>
            <a:endParaRPr lang="en-US"/>
          </a:p>
        </p:txBody>
      </p:sp>
    </p:spTree>
    <p:extLst>
      <p:ext uri="{BB962C8B-B14F-4D97-AF65-F5344CB8AC3E}">
        <p14:creationId xmlns:p14="http://schemas.microsoft.com/office/powerpoint/2010/main" val="2031691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2500" y="538163"/>
            <a:ext cx="10337800" cy="1989137"/>
          </a:xfrm>
        </p:spPr>
        <p:txBody>
          <a:bodyPr>
            <a:normAutofit/>
          </a:bodyPr>
          <a:lstStyle/>
          <a:p>
            <a:r>
              <a:rPr lang="en-US" sz="2800" dirty="0" err="1" smtClean="0">
                <a:latin typeface="Arial Black" panose="020B0A04020102020204" pitchFamily="34" charset="0"/>
              </a:rPr>
              <a:t>ShopSphere</a:t>
            </a:r>
            <a:r>
              <a:rPr lang="en-US" sz="2800" dirty="0" smtClean="0">
                <a:latin typeface="Arial Black" panose="020B0A04020102020204" pitchFamily="34" charset="0"/>
              </a:rPr>
              <a:t> - A Complete E-Commerce SQL Engine</a:t>
            </a:r>
            <a:endParaRPr lang="en-US" sz="2800" dirty="0"/>
          </a:p>
        </p:txBody>
      </p:sp>
      <p:sp>
        <p:nvSpPr>
          <p:cNvPr id="3" name="Subtitle 2"/>
          <p:cNvSpPr>
            <a:spLocks noGrp="1"/>
          </p:cNvSpPr>
          <p:nvPr>
            <p:ph type="subTitle" idx="1"/>
          </p:nvPr>
        </p:nvSpPr>
        <p:spPr>
          <a:xfrm>
            <a:off x="1931963" y="4952537"/>
            <a:ext cx="9144000" cy="1655762"/>
          </a:xfrm>
        </p:spPr>
        <p:txBody>
          <a:bodyPr/>
          <a:lstStyle/>
          <a:p>
            <a:r>
              <a:rPr lang="en-US" dirty="0" smtClean="0"/>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Harshini</a:t>
            </a:r>
            <a:r>
              <a:rPr lang="en-US" dirty="0" smtClean="0">
                <a:latin typeface="Times New Roman" panose="02020603050405020304" pitchFamily="18" charset="0"/>
                <a:cs typeface="Times New Roman" panose="02020603050405020304" pitchFamily="18" charset="0"/>
              </a:rPr>
              <a:t> P</a:t>
            </a:r>
            <a:endParaRPr lang="en-US" dirty="0"/>
          </a:p>
        </p:txBody>
      </p:sp>
    </p:spTree>
    <p:extLst>
      <p:ext uri="{BB962C8B-B14F-4D97-AF65-F5344CB8AC3E}">
        <p14:creationId xmlns:p14="http://schemas.microsoft.com/office/powerpoint/2010/main" val="41184963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342" y="41274"/>
            <a:ext cx="10515600" cy="1325563"/>
          </a:xfrm>
        </p:spPr>
        <p:txBody>
          <a:bodyPr/>
          <a:lstStyle/>
          <a:p>
            <a:r>
              <a:rPr lang="en-US" dirty="0" smtClean="0">
                <a:latin typeface="Times New Roman" panose="02020603050405020304" pitchFamily="18" charset="0"/>
                <a:cs typeface="Times New Roman" panose="02020603050405020304" pitchFamily="18" charset="0"/>
              </a:rPr>
              <a:t>View all values in the Customers table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70882"/>
            <a:ext cx="10515600" cy="4351338"/>
          </a:xfrm>
        </p:spPr>
        <p:txBody>
          <a:bodyPr/>
          <a:lstStyle/>
          <a:p>
            <a:r>
              <a:rPr lang="en-US" dirty="0" smtClean="0"/>
              <a:t>To view all the values in the Customers table, executed the query as</a:t>
            </a:r>
          </a:p>
          <a:p>
            <a:pPr marL="0" indent="0">
              <a:buNone/>
            </a:pPr>
            <a:r>
              <a:rPr lang="en-US" dirty="0"/>
              <a:t>                               </a:t>
            </a:r>
            <a:r>
              <a:rPr lang="en-US" b="1" i="1" dirty="0"/>
              <a:t>select * from Customers</a:t>
            </a:r>
            <a:r>
              <a:rPr lang="en-US" b="1" i="1" dirty="0" smtClean="0"/>
              <a:t>;</a:t>
            </a:r>
          </a:p>
          <a:p>
            <a:pPr marL="0" indent="0">
              <a:buNone/>
            </a:pPr>
            <a:endParaRPr lang="en-US"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56" y="2075543"/>
            <a:ext cx="10813144" cy="46590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82692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24447" y="2717073"/>
            <a:ext cx="9144000" cy="1018903"/>
          </a:xfrm>
        </p:spPr>
        <p:txBody>
          <a:bodyPr/>
          <a:lstStyle/>
          <a:p>
            <a:r>
              <a:rPr lang="en-US" dirty="0" smtClean="0">
                <a:latin typeface="Times New Roman" panose="02020603050405020304" pitchFamily="18" charset="0"/>
                <a:cs typeface="Times New Roman" panose="02020603050405020304" pitchFamily="18" charset="0"/>
              </a:rPr>
              <a:t>TRIGGERS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85550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56120"/>
            <a:ext cx="11954692" cy="1189353"/>
          </a:xfrm>
        </p:spPr>
        <p:txBody>
          <a:bodyPr>
            <a:normAutofit/>
          </a:bodyPr>
          <a:lstStyle/>
          <a:p>
            <a:r>
              <a:rPr lang="en-US"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 </a:t>
            </a:r>
            <a:r>
              <a:rPr lang="en-US" sz="3100" dirty="0" smtClean="0">
                <a:latin typeface="Times New Roman" panose="02020603050405020304" pitchFamily="18" charset="0"/>
                <a:cs typeface="Times New Roman" panose="02020603050405020304" pitchFamily="18" charset="0"/>
              </a:rPr>
              <a:t>Create a trigger that automatically inserts a customer’s email and name into the Newsletter Subscribers table when a new customer is added</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770709" y="1384661"/>
            <a:ext cx="10707188" cy="5172893"/>
          </a:xfrm>
        </p:spPr>
        <p:txBody>
          <a:bodyPr>
            <a:normAutofit lnSpcReduction="10000"/>
          </a:bodyPr>
          <a:lstStyle/>
          <a:p>
            <a:pPr marL="0" indent="0">
              <a:buNone/>
            </a:pPr>
            <a:r>
              <a:rPr lang="en-US" dirty="0"/>
              <a:t> </a:t>
            </a:r>
            <a:r>
              <a:rPr lang="en-US" dirty="0" smtClean="0"/>
              <a:t>    </a:t>
            </a:r>
            <a:r>
              <a:rPr lang="en-US" dirty="0" smtClean="0"/>
              <a:t>  </a:t>
            </a:r>
            <a:r>
              <a:rPr lang="en-US" b="1" i="1" dirty="0"/>
              <a:t>delimiter </a:t>
            </a:r>
            <a:r>
              <a:rPr lang="en-US" b="1" i="1" dirty="0" smtClean="0"/>
              <a:t>//  </a:t>
            </a:r>
          </a:p>
          <a:p>
            <a:pPr marL="0" indent="0">
              <a:buNone/>
            </a:pPr>
            <a:r>
              <a:rPr lang="en-US" b="1" i="1" dirty="0"/>
              <a:t> </a:t>
            </a:r>
            <a:r>
              <a:rPr lang="en-US" b="1" i="1" dirty="0" smtClean="0"/>
              <a:t>      create </a:t>
            </a:r>
            <a:r>
              <a:rPr lang="en-US" b="1" i="1" dirty="0"/>
              <a:t>trigger </a:t>
            </a:r>
            <a:r>
              <a:rPr lang="en-US" b="1" i="1" dirty="0" err="1" smtClean="0"/>
              <a:t>trg_add_to_newsletter</a:t>
            </a:r>
            <a:endParaRPr lang="en-US" b="1" i="1" dirty="0" smtClean="0"/>
          </a:p>
          <a:p>
            <a:pPr marL="0" indent="0">
              <a:buNone/>
            </a:pPr>
            <a:r>
              <a:rPr lang="en-US" b="1" i="1" dirty="0"/>
              <a:t> </a:t>
            </a:r>
            <a:r>
              <a:rPr lang="en-US" b="1" i="1" dirty="0" smtClean="0"/>
              <a:t>      after </a:t>
            </a:r>
            <a:r>
              <a:rPr lang="en-US" b="1" i="1" dirty="0"/>
              <a:t>insert on </a:t>
            </a:r>
            <a:r>
              <a:rPr lang="en-US" b="1" i="1" dirty="0" smtClean="0"/>
              <a:t>Customers</a:t>
            </a:r>
          </a:p>
          <a:p>
            <a:pPr marL="0" indent="0">
              <a:buNone/>
            </a:pPr>
            <a:r>
              <a:rPr lang="en-US" b="1" i="1" dirty="0"/>
              <a:t> </a:t>
            </a:r>
            <a:r>
              <a:rPr lang="en-US" b="1" i="1" dirty="0" smtClean="0"/>
              <a:t>      for </a:t>
            </a:r>
            <a:r>
              <a:rPr lang="en-US" b="1" i="1" dirty="0"/>
              <a:t>each </a:t>
            </a:r>
            <a:r>
              <a:rPr lang="en-US" b="1" i="1" dirty="0" smtClean="0"/>
              <a:t>row</a:t>
            </a:r>
          </a:p>
          <a:p>
            <a:pPr marL="0" indent="0">
              <a:buNone/>
            </a:pPr>
            <a:r>
              <a:rPr lang="en-US" b="1" i="1" dirty="0"/>
              <a:t> </a:t>
            </a:r>
            <a:r>
              <a:rPr lang="en-US" b="1" i="1" dirty="0" smtClean="0"/>
              <a:t>      begin</a:t>
            </a:r>
          </a:p>
          <a:p>
            <a:pPr marL="0" indent="0">
              <a:buNone/>
            </a:pPr>
            <a:r>
              <a:rPr lang="en-US" b="1" i="1" dirty="0"/>
              <a:t> </a:t>
            </a:r>
            <a:r>
              <a:rPr lang="en-US" b="1" i="1" dirty="0" smtClean="0"/>
              <a:t>      insert </a:t>
            </a:r>
            <a:r>
              <a:rPr lang="en-US" b="1" i="1" dirty="0"/>
              <a:t>into </a:t>
            </a:r>
            <a:r>
              <a:rPr lang="en-US" b="1" i="1" dirty="0" err="1"/>
              <a:t>NewsletterSubscribers</a:t>
            </a:r>
            <a:r>
              <a:rPr lang="en-US" b="1" i="1" dirty="0"/>
              <a:t> </a:t>
            </a:r>
            <a:endParaRPr lang="en-US" b="1" i="1" dirty="0" smtClean="0"/>
          </a:p>
          <a:p>
            <a:pPr marL="0" indent="0">
              <a:buNone/>
            </a:pPr>
            <a:r>
              <a:rPr lang="en-US" b="1" i="1" dirty="0"/>
              <a:t> </a:t>
            </a:r>
            <a:r>
              <a:rPr lang="en-US" b="1" i="1" dirty="0" smtClean="0"/>
              <a:t>      (</a:t>
            </a:r>
            <a:r>
              <a:rPr lang="en-US" b="1" i="1" dirty="0"/>
              <a:t>id, email, </a:t>
            </a:r>
            <a:r>
              <a:rPr lang="en-US" b="1" i="1" dirty="0" err="1"/>
              <a:t>customer_first_name</a:t>
            </a:r>
            <a:r>
              <a:rPr lang="en-US" b="1" i="1" dirty="0"/>
              <a:t>, </a:t>
            </a:r>
            <a:r>
              <a:rPr lang="en-US" b="1" i="1" dirty="0" err="1"/>
              <a:t>customer_last_name</a:t>
            </a:r>
            <a:r>
              <a:rPr lang="en-US" b="1" i="1" dirty="0"/>
              <a:t>, status</a:t>
            </a:r>
            <a:r>
              <a:rPr lang="en-US" b="1" i="1" dirty="0" smtClean="0"/>
              <a:t>)</a:t>
            </a:r>
          </a:p>
          <a:p>
            <a:pPr marL="0" indent="0">
              <a:buNone/>
            </a:pPr>
            <a:r>
              <a:rPr lang="en-US" b="1" i="1" dirty="0"/>
              <a:t> </a:t>
            </a:r>
            <a:r>
              <a:rPr lang="en-US" b="1" i="1" dirty="0" smtClean="0"/>
              <a:t>      values</a:t>
            </a:r>
          </a:p>
          <a:p>
            <a:pPr marL="0" indent="0">
              <a:buNone/>
            </a:pPr>
            <a:r>
              <a:rPr lang="en-US" b="1" i="1" dirty="0"/>
              <a:t> </a:t>
            </a:r>
            <a:r>
              <a:rPr lang="en-US" b="1" i="1" dirty="0" smtClean="0"/>
              <a:t>      (id</a:t>
            </a:r>
            <a:r>
              <a:rPr lang="en-US" b="1" i="1" dirty="0"/>
              <a:t>, email, </a:t>
            </a:r>
            <a:r>
              <a:rPr lang="en-US" b="1" i="1" dirty="0" err="1"/>
              <a:t>first_name</a:t>
            </a:r>
            <a:r>
              <a:rPr lang="en-US" b="1" i="1" dirty="0"/>
              <a:t>, </a:t>
            </a:r>
            <a:r>
              <a:rPr lang="en-US" b="1" i="1" dirty="0" err="1"/>
              <a:t>last_name</a:t>
            </a:r>
            <a:r>
              <a:rPr lang="en-US" b="1" i="1" dirty="0"/>
              <a:t>, 'Subscribed</a:t>
            </a:r>
            <a:r>
              <a:rPr lang="en-US" b="1" i="1" dirty="0" smtClean="0"/>
              <a:t>');</a:t>
            </a:r>
          </a:p>
          <a:p>
            <a:pPr marL="0" indent="0">
              <a:buNone/>
            </a:pPr>
            <a:r>
              <a:rPr lang="en-US" b="1" i="1" dirty="0"/>
              <a:t> </a:t>
            </a:r>
            <a:r>
              <a:rPr lang="en-US" b="1" i="1" dirty="0" smtClean="0"/>
              <a:t>      end //</a:t>
            </a:r>
          </a:p>
          <a:p>
            <a:pPr marL="0" indent="0">
              <a:buNone/>
            </a:pPr>
            <a:r>
              <a:rPr lang="en-US" b="1" i="1" dirty="0"/>
              <a:t> </a:t>
            </a:r>
            <a:r>
              <a:rPr lang="en-US" b="1" i="1" dirty="0" smtClean="0"/>
              <a:t>      delimiter </a:t>
            </a:r>
            <a:r>
              <a:rPr lang="en-US" b="1" i="1" dirty="0"/>
              <a:t>;</a:t>
            </a:r>
            <a:endParaRPr lang="en-US" b="1" i="1" dirty="0"/>
          </a:p>
        </p:txBody>
      </p:sp>
    </p:spTree>
    <p:extLst>
      <p:ext uri="{BB962C8B-B14F-4D97-AF65-F5344CB8AC3E}">
        <p14:creationId xmlns:p14="http://schemas.microsoft.com/office/powerpoint/2010/main" val="424464684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3851" y="535577"/>
            <a:ext cx="9497200" cy="5719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29652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56120"/>
            <a:ext cx="11954692" cy="1189353"/>
          </a:xfrm>
        </p:spPr>
        <p:txBody>
          <a:bodyPr>
            <a:normAutofit/>
          </a:bodyPr>
          <a:lstStyle/>
          <a:p>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sz="3100" dirty="0">
                <a:latin typeface="Times New Roman" panose="02020603050405020304" pitchFamily="18" charset="0"/>
                <a:cs typeface="Times New Roman" panose="02020603050405020304" pitchFamily="18" charset="0"/>
              </a:rPr>
              <a:t>Write a trigger that decreases the product quantity in Products when a new order is placed in Sales Order table</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770709" y="1384661"/>
            <a:ext cx="10707188" cy="5172893"/>
          </a:xfrm>
        </p:spPr>
        <p:txBody>
          <a:bodyPr>
            <a:normAutofit/>
          </a:bodyPr>
          <a:lstStyle/>
          <a:p>
            <a:pPr marL="0" indent="0">
              <a:buNone/>
            </a:pPr>
            <a:r>
              <a:rPr lang="en-US" dirty="0"/>
              <a:t> </a:t>
            </a:r>
            <a:r>
              <a:rPr lang="en-US" dirty="0" smtClean="0"/>
              <a:t>    </a:t>
            </a:r>
            <a:r>
              <a:rPr lang="en-US" dirty="0" smtClean="0"/>
              <a:t>  </a:t>
            </a:r>
            <a:r>
              <a:rPr lang="en-US" b="1" i="1" dirty="0"/>
              <a:t>delimiter </a:t>
            </a:r>
            <a:r>
              <a:rPr lang="en-US" b="1" i="1" dirty="0" smtClean="0"/>
              <a:t>//</a:t>
            </a:r>
          </a:p>
          <a:p>
            <a:pPr marL="0" indent="0">
              <a:buNone/>
            </a:pPr>
            <a:r>
              <a:rPr lang="en-US" b="1" i="1" dirty="0"/>
              <a:t> </a:t>
            </a:r>
            <a:r>
              <a:rPr lang="en-US" b="1" i="1" dirty="0" smtClean="0"/>
              <a:t>      create </a:t>
            </a:r>
            <a:r>
              <a:rPr lang="en-US" b="1" i="1" dirty="0"/>
              <a:t>trigger </a:t>
            </a:r>
            <a:r>
              <a:rPr lang="en-US" b="1" i="1" dirty="0" err="1" smtClean="0"/>
              <a:t>trg_decrease_product_qty</a:t>
            </a:r>
            <a:endParaRPr lang="en-US" b="1" i="1" dirty="0" smtClean="0"/>
          </a:p>
          <a:p>
            <a:pPr marL="0" indent="0">
              <a:buNone/>
            </a:pPr>
            <a:r>
              <a:rPr lang="en-US" b="1" i="1" dirty="0"/>
              <a:t> </a:t>
            </a:r>
            <a:r>
              <a:rPr lang="en-US" b="1" i="1" dirty="0" smtClean="0"/>
              <a:t>      after </a:t>
            </a:r>
            <a:r>
              <a:rPr lang="en-US" b="1" i="1" dirty="0"/>
              <a:t>insert on </a:t>
            </a:r>
            <a:r>
              <a:rPr lang="en-US" b="1" i="1" dirty="0" err="1" smtClean="0"/>
              <a:t>SalesOrder</a:t>
            </a:r>
            <a:endParaRPr lang="en-US" b="1" i="1" dirty="0" smtClean="0"/>
          </a:p>
          <a:p>
            <a:pPr marL="0" indent="0">
              <a:buNone/>
            </a:pPr>
            <a:r>
              <a:rPr lang="en-US" b="1" i="1" dirty="0"/>
              <a:t> </a:t>
            </a:r>
            <a:r>
              <a:rPr lang="en-US" b="1" i="1" dirty="0" smtClean="0"/>
              <a:t>      for </a:t>
            </a:r>
            <a:r>
              <a:rPr lang="en-US" b="1" i="1" dirty="0"/>
              <a:t>each </a:t>
            </a:r>
            <a:r>
              <a:rPr lang="en-US" b="1" i="1" dirty="0" smtClean="0"/>
              <a:t>row</a:t>
            </a:r>
          </a:p>
          <a:p>
            <a:pPr marL="0" indent="0">
              <a:buNone/>
            </a:pPr>
            <a:r>
              <a:rPr lang="en-US" b="1" i="1" dirty="0"/>
              <a:t> </a:t>
            </a:r>
            <a:r>
              <a:rPr lang="en-US" b="1" i="1" dirty="0" smtClean="0"/>
              <a:t>      begin</a:t>
            </a:r>
          </a:p>
          <a:p>
            <a:pPr marL="0" indent="0">
              <a:buNone/>
            </a:pPr>
            <a:r>
              <a:rPr lang="en-US" b="1" i="1" dirty="0"/>
              <a:t> </a:t>
            </a:r>
            <a:r>
              <a:rPr lang="en-US" b="1" i="1" dirty="0" smtClean="0"/>
              <a:t>      update </a:t>
            </a:r>
            <a:r>
              <a:rPr lang="en-US" b="1" i="1" dirty="0"/>
              <a:t>Products set </a:t>
            </a:r>
            <a:r>
              <a:rPr lang="en-US" b="1" i="1" dirty="0" err="1"/>
              <a:t>prod_qty</a:t>
            </a:r>
            <a:r>
              <a:rPr lang="en-US" b="1" i="1" dirty="0"/>
              <a:t> = </a:t>
            </a:r>
            <a:r>
              <a:rPr lang="en-US" b="1" i="1" dirty="0" err="1" smtClean="0"/>
              <a:t>qty</a:t>
            </a:r>
            <a:r>
              <a:rPr lang="en-US" b="1" i="1" dirty="0" smtClean="0"/>
              <a:t>-quantity</a:t>
            </a:r>
          </a:p>
          <a:p>
            <a:pPr marL="0" indent="0">
              <a:buNone/>
            </a:pPr>
            <a:r>
              <a:rPr lang="en-US" b="1" i="1" dirty="0"/>
              <a:t> </a:t>
            </a:r>
            <a:r>
              <a:rPr lang="en-US" b="1" i="1" dirty="0" smtClean="0"/>
              <a:t>      where </a:t>
            </a:r>
            <a:r>
              <a:rPr lang="en-US" b="1" i="1" dirty="0"/>
              <a:t>id = </a:t>
            </a:r>
            <a:r>
              <a:rPr lang="en-US" b="1" i="1" dirty="0" err="1"/>
              <a:t>prod_id</a:t>
            </a:r>
            <a:r>
              <a:rPr lang="en-US" b="1" i="1" dirty="0" smtClean="0"/>
              <a:t>;</a:t>
            </a:r>
          </a:p>
          <a:p>
            <a:pPr marL="0" indent="0">
              <a:buNone/>
            </a:pPr>
            <a:r>
              <a:rPr lang="en-US" b="1" i="1" dirty="0"/>
              <a:t> </a:t>
            </a:r>
            <a:r>
              <a:rPr lang="en-US" b="1" i="1" dirty="0" smtClean="0"/>
              <a:t>       end //</a:t>
            </a:r>
          </a:p>
          <a:p>
            <a:pPr marL="0" indent="0">
              <a:buNone/>
            </a:pPr>
            <a:r>
              <a:rPr lang="en-US" b="1" i="1" dirty="0"/>
              <a:t> </a:t>
            </a:r>
            <a:r>
              <a:rPr lang="en-US" b="1" i="1" dirty="0" smtClean="0"/>
              <a:t>       delimiter </a:t>
            </a:r>
            <a:r>
              <a:rPr lang="en-US" b="1" i="1" dirty="0"/>
              <a:t>;</a:t>
            </a:r>
            <a:endParaRPr lang="en-US" b="1" i="1" dirty="0"/>
          </a:p>
        </p:txBody>
      </p:sp>
    </p:spTree>
    <p:extLst>
      <p:ext uri="{BB962C8B-B14F-4D97-AF65-F5344CB8AC3E}">
        <p14:creationId xmlns:p14="http://schemas.microsoft.com/office/powerpoint/2010/main" val="40732267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9714" y="496389"/>
            <a:ext cx="10293532" cy="5680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489977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56120"/>
            <a:ext cx="11954692" cy="1189353"/>
          </a:xfrm>
        </p:spPr>
        <p:txBody>
          <a:bodyPr>
            <a:normAutofit/>
          </a:bodyPr>
          <a:lstStyle/>
          <a:p>
            <a:r>
              <a:rPr lang="en-US" dirty="0" smtClean="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 </a:t>
            </a:r>
            <a:r>
              <a:rPr lang="en-US" sz="3100" dirty="0">
                <a:latin typeface="Times New Roman" panose="02020603050405020304" pitchFamily="18" charset="0"/>
                <a:cs typeface="Times New Roman" panose="02020603050405020304" pitchFamily="18" charset="0"/>
              </a:rPr>
              <a:t>Write a trigger that automatically sets the status of a new review to 'Pending' before it's inserted into the Reviews table.</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770709" y="1384661"/>
            <a:ext cx="10707188" cy="5172893"/>
          </a:xfrm>
        </p:spPr>
        <p:txBody>
          <a:bodyPr>
            <a:normAutofit/>
          </a:bodyPr>
          <a:lstStyle/>
          <a:p>
            <a:pPr marL="0" indent="0">
              <a:buNone/>
            </a:pPr>
            <a:r>
              <a:rPr lang="en-US" dirty="0"/>
              <a:t> </a:t>
            </a:r>
            <a:r>
              <a:rPr lang="en-US" dirty="0" smtClean="0"/>
              <a:t>    </a:t>
            </a:r>
            <a:r>
              <a:rPr lang="en-US" dirty="0" smtClean="0"/>
              <a:t>   </a:t>
            </a:r>
            <a:r>
              <a:rPr lang="en-US" b="1" i="1" dirty="0" smtClean="0"/>
              <a:t>delimiter //</a:t>
            </a:r>
          </a:p>
          <a:p>
            <a:pPr marL="0" indent="0">
              <a:buNone/>
            </a:pPr>
            <a:r>
              <a:rPr lang="en-US" b="1" i="1" dirty="0"/>
              <a:t> </a:t>
            </a:r>
            <a:r>
              <a:rPr lang="en-US" b="1" i="1" dirty="0" smtClean="0"/>
              <a:t>       create </a:t>
            </a:r>
            <a:r>
              <a:rPr lang="en-US" b="1" i="1" dirty="0"/>
              <a:t>trigger </a:t>
            </a:r>
            <a:r>
              <a:rPr lang="en-US" b="1" i="1" dirty="0" err="1" smtClean="0"/>
              <a:t>trg_set_review_status</a:t>
            </a:r>
            <a:endParaRPr lang="en-US" b="1" i="1" dirty="0" smtClean="0"/>
          </a:p>
          <a:p>
            <a:pPr marL="0" indent="0">
              <a:buNone/>
            </a:pPr>
            <a:r>
              <a:rPr lang="en-US" b="1" i="1" dirty="0"/>
              <a:t> </a:t>
            </a:r>
            <a:r>
              <a:rPr lang="en-US" b="1" i="1" dirty="0" smtClean="0"/>
              <a:t>       before </a:t>
            </a:r>
            <a:r>
              <a:rPr lang="en-US" b="1" i="1" dirty="0"/>
              <a:t>insert on </a:t>
            </a:r>
            <a:r>
              <a:rPr lang="en-US" b="1" i="1" dirty="0" smtClean="0"/>
              <a:t>Reviews</a:t>
            </a:r>
          </a:p>
          <a:p>
            <a:pPr marL="0" indent="0">
              <a:buNone/>
            </a:pPr>
            <a:r>
              <a:rPr lang="en-US" b="1" i="1" dirty="0"/>
              <a:t> </a:t>
            </a:r>
            <a:r>
              <a:rPr lang="en-US" b="1" i="1" dirty="0" smtClean="0"/>
              <a:t>       for </a:t>
            </a:r>
            <a:r>
              <a:rPr lang="en-US" b="1" i="1" dirty="0"/>
              <a:t>each </a:t>
            </a:r>
            <a:r>
              <a:rPr lang="en-US" b="1" i="1" dirty="0" smtClean="0"/>
              <a:t>row</a:t>
            </a:r>
          </a:p>
          <a:p>
            <a:pPr marL="0" indent="0">
              <a:buNone/>
            </a:pPr>
            <a:r>
              <a:rPr lang="en-US" b="1" i="1" dirty="0"/>
              <a:t> </a:t>
            </a:r>
            <a:r>
              <a:rPr lang="en-US" b="1" i="1" dirty="0" smtClean="0"/>
              <a:t>       begin</a:t>
            </a:r>
          </a:p>
          <a:p>
            <a:pPr marL="0" indent="0">
              <a:buNone/>
            </a:pPr>
            <a:r>
              <a:rPr lang="en-US" b="1" i="1" dirty="0"/>
              <a:t> </a:t>
            </a:r>
            <a:r>
              <a:rPr lang="en-US" b="1" i="1" dirty="0" smtClean="0"/>
              <a:t>       set </a:t>
            </a:r>
            <a:r>
              <a:rPr lang="en-US" b="1" i="1" dirty="0" err="1"/>
              <a:t>new.status</a:t>
            </a:r>
            <a:r>
              <a:rPr lang="en-US" b="1" i="1" dirty="0"/>
              <a:t> = 'Pending</a:t>
            </a:r>
            <a:r>
              <a:rPr lang="en-US" b="1" i="1" dirty="0" smtClean="0"/>
              <a:t>'; </a:t>
            </a:r>
          </a:p>
          <a:p>
            <a:pPr marL="0" indent="0">
              <a:buNone/>
            </a:pPr>
            <a:r>
              <a:rPr lang="en-US" b="1" i="1" dirty="0"/>
              <a:t> </a:t>
            </a:r>
            <a:r>
              <a:rPr lang="en-US" b="1" i="1" dirty="0" smtClean="0"/>
              <a:t>       end //</a:t>
            </a:r>
          </a:p>
          <a:p>
            <a:pPr marL="0" indent="0">
              <a:buNone/>
            </a:pPr>
            <a:r>
              <a:rPr lang="en-US" b="1" i="1" dirty="0"/>
              <a:t> </a:t>
            </a:r>
            <a:r>
              <a:rPr lang="en-US" b="1" i="1" dirty="0" smtClean="0"/>
              <a:t>       delimiter </a:t>
            </a:r>
            <a:r>
              <a:rPr lang="en-US" b="1" i="1" dirty="0"/>
              <a:t>;</a:t>
            </a:r>
            <a:endParaRPr lang="en-US" b="1" i="1" dirty="0"/>
          </a:p>
        </p:txBody>
      </p:sp>
    </p:spTree>
    <p:extLst>
      <p:ext uri="{BB962C8B-B14F-4D97-AF65-F5344CB8AC3E}">
        <p14:creationId xmlns:p14="http://schemas.microsoft.com/office/powerpoint/2010/main" val="235063752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1337" y="431074"/>
            <a:ext cx="10267405" cy="57458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1693436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56120"/>
            <a:ext cx="11954692" cy="1189353"/>
          </a:xfrm>
        </p:spPr>
        <p:txBody>
          <a:bodyPr>
            <a:normAutofit/>
          </a:bodyPr>
          <a:lstStyle/>
          <a:p>
            <a:r>
              <a:rPr lang="en-US" dirty="0">
                <a:latin typeface="Times New Roman" panose="02020603050405020304" pitchFamily="18" charset="0"/>
                <a:cs typeface="Times New Roman" panose="02020603050405020304" pitchFamily="18" charset="0"/>
              </a:rPr>
              <a:t>4</a:t>
            </a:r>
            <a:r>
              <a:rPr lang="en-US" dirty="0" smtClean="0">
                <a:latin typeface="Times New Roman" panose="02020603050405020304" pitchFamily="18" charset="0"/>
                <a:cs typeface="Times New Roman" panose="02020603050405020304" pitchFamily="18" charset="0"/>
              </a:rPr>
              <a:t>. </a:t>
            </a:r>
            <a:r>
              <a:rPr lang="en-US" sz="3100" dirty="0">
                <a:latin typeface="Times New Roman" panose="02020603050405020304" pitchFamily="18" charset="0"/>
                <a:cs typeface="Times New Roman" panose="02020603050405020304" pitchFamily="18" charset="0"/>
              </a:rPr>
              <a:t>Write a trigger that updates the related invoice’s status to 'Refunded' when a </a:t>
            </a:r>
            <a:r>
              <a:rPr lang="en-US" sz="3100" dirty="0" err="1">
                <a:latin typeface="Times New Roman" panose="02020603050405020304" pitchFamily="18" charset="0"/>
                <a:cs typeface="Times New Roman" panose="02020603050405020304" pitchFamily="18" charset="0"/>
              </a:rPr>
              <a:t>Sales_Orders</a:t>
            </a:r>
            <a:r>
              <a:rPr lang="en-US" sz="3100" dirty="0">
                <a:latin typeface="Times New Roman" panose="02020603050405020304" pitchFamily="18" charset="0"/>
                <a:cs typeface="Times New Roman" panose="02020603050405020304" pitchFamily="18" charset="0"/>
              </a:rPr>
              <a:t> record is updated to 'Refunded'</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770709" y="1384661"/>
            <a:ext cx="10707188" cy="5172893"/>
          </a:xfrm>
        </p:spPr>
        <p:txBody>
          <a:bodyPr>
            <a:normAutofit lnSpcReduction="10000"/>
          </a:bodyPr>
          <a:lstStyle/>
          <a:p>
            <a:pPr marL="0" indent="0">
              <a:buNone/>
            </a:pPr>
            <a:r>
              <a:rPr lang="en-US" dirty="0"/>
              <a:t> </a:t>
            </a:r>
            <a:r>
              <a:rPr lang="en-US" dirty="0" smtClean="0"/>
              <a:t>    </a:t>
            </a:r>
            <a:r>
              <a:rPr lang="en-US" dirty="0" smtClean="0"/>
              <a:t>   </a:t>
            </a:r>
            <a:r>
              <a:rPr lang="en-US" b="1" i="1" dirty="0"/>
              <a:t>delimiter </a:t>
            </a:r>
            <a:r>
              <a:rPr lang="en-US" b="1" i="1" dirty="0" smtClean="0"/>
              <a:t>//</a:t>
            </a:r>
          </a:p>
          <a:p>
            <a:pPr marL="0" indent="0">
              <a:buNone/>
            </a:pPr>
            <a:r>
              <a:rPr lang="en-US" b="1" i="1" dirty="0"/>
              <a:t> </a:t>
            </a:r>
            <a:r>
              <a:rPr lang="en-US" b="1" i="1" dirty="0" smtClean="0"/>
              <a:t>       create </a:t>
            </a:r>
            <a:r>
              <a:rPr lang="en-US" b="1" i="1" dirty="0"/>
              <a:t>trigger </a:t>
            </a:r>
            <a:r>
              <a:rPr lang="en-US" b="1" i="1" dirty="0" err="1" smtClean="0"/>
              <a:t>trg_update_invoice_on_refund</a:t>
            </a:r>
            <a:endParaRPr lang="en-US" b="1" i="1" dirty="0" smtClean="0"/>
          </a:p>
          <a:p>
            <a:pPr marL="0" indent="0">
              <a:buNone/>
            </a:pPr>
            <a:r>
              <a:rPr lang="en-US" b="1" i="1" dirty="0"/>
              <a:t> </a:t>
            </a:r>
            <a:r>
              <a:rPr lang="en-US" b="1" i="1" dirty="0" smtClean="0"/>
              <a:t>       after </a:t>
            </a:r>
            <a:r>
              <a:rPr lang="en-US" b="1" i="1" dirty="0"/>
              <a:t>update on </a:t>
            </a:r>
            <a:r>
              <a:rPr lang="en-US" b="1" i="1" dirty="0" err="1" smtClean="0"/>
              <a:t>SalesOrder</a:t>
            </a:r>
            <a:endParaRPr lang="en-US" b="1" i="1" dirty="0" smtClean="0"/>
          </a:p>
          <a:p>
            <a:pPr marL="0" indent="0">
              <a:buNone/>
            </a:pPr>
            <a:r>
              <a:rPr lang="en-US" b="1" i="1" dirty="0"/>
              <a:t> </a:t>
            </a:r>
            <a:r>
              <a:rPr lang="en-US" b="1" i="1" dirty="0" smtClean="0"/>
              <a:t>       for </a:t>
            </a:r>
            <a:r>
              <a:rPr lang="en-US" b="1" i="1" dirty="0"/>
              <a:t>each </a:t>
            </a:r>
            <a:r>
              <a:rPr lang="en-US" b="1" i="1" dirty="0" smtClean="0"/>
              <a:t>row</a:t>
            </a:r>
          </a:p>
          <a:p>
            <a:pPr marL="0" indent="0">
              <a:buNone/>
            </a:pPr>
            <a:r>
              <a:rPr lang="en-US" b="1" i="1" dirty="0"/>
              <a:t> </a:t>
            </a:r>
            <a:r>
              <a:rPr lang="en-US" b="1" i="1" dirty="0" smtClean="0"/>
              <a:t>      begin </a:t>
            </a:r>
          </a:p>
          <a:p>
            <a:pPr marL="0" indent="0">
              <a:buNone/>
            </a:pPr>
            <a:r>
              <a:rPr lang="en-US" b="1" i="1" dirty="0"/>
              <a:t> </a:t>
            </a:r>
            <a:r>
              <a:rPr lang="en-US" b="1" i="1" dirty="0" smtClean="0"/>
              <a:t>      if </a:t>
            </a:r>
            <a:r>
              <a:rPr lang="en-US" b="1" i="1" dirty="0"/>
              <a:t>status = 'Refunded' </a:t>
            </a:r>
            <a:r>
              <a:rPr lang="en-US" b="1" i="1" dirty="0" smtClean="0"/>
              <a:t>then</a:t>
            </a:r>
          </a:p>
          <a:p>
            <a:pPr marL="0" indent="0">
              <a:buNone/>
            </a:pPr>
            <a:r>
              <a:rPr lang="en-US" b="1" i="1" dirty="0"/>
              <a:t> </a:t>
            </a:r>
            <a:r>
              <a:rPr lang="en-US" b="1" i="1" dirty="0" smtClean="0"/>
              <a:t>      update Invoices set </a:t>
            </a:r>
            <a:r>
              <a:rPr lang="en-US" b="1" i="1" dirty="0"/>
              <a:t>status =</a:t>
            </a:r>
            <a:r>
              <a:rPr lang="en-US" b="1" i="1" dirty="0" smtClean="0"/>
              <a:t>'Refunded’</a:t>
            </a:r>
          </a:p>
          <a:p>
            <a:pPr marL="0" indent="0">
              <a:buNone/>
            </a:pPr>
            <a:r>
              <a:rPr lang="en-US" b="1" i="1" dirty="0"/>
              <a:t> </a:t>
            </a:r>
            <a:r>
              <a:rPr lang="en-US" b="1" i="1" dirty="0" smtClean="0"/>
              <a:t>      where </a:t>
            </a:r>
            <a:r>
              <a:rPr lang="en-US" b="1" i="1" dirty="0" err="1"/>
              <a:t>order_id</a:t>
            </a:r>
            <a:r>
              <a:rPr lang="en-US" b="1" i="1" dirty="0"/>
              <a:t> = </a:t>
            </a:r>
            <a:r>
              <a:rPr lang="en-US" b="1" i="1" dirty="0" err="1"/>
              <a:t>order_id</a:t>
            </a:r>
            <a:r>
              <a:rPr lang="en-US" b="1" i="1" dirty="0" smtClean="0"/>
              <a:t>;</a:t>
            </a:r>
          </a:p>
          <a:p>
            <a:pPr marL="0" indent="0">
              <a:buNone/>
            </a:pPr>
            <a:r>
              <a:rPr lang="en-US" b="1" i="1" dirty="0"/>
              <a:t> </a:t>
            </a:r>
            <a:r>
              <a:rPr lang="en-US" b="1" i="1" dirty="0" smtClean="0"/>
              <a:t>      end </a:t>
            </a:r>
            <a:r>
              <a:rPr lang="en-US" b="1" i="1" dirty="0"/>
              <a:t>if</a:t>
            </a:r>
            <a:r>
              <a:rPr lang="en-US" b="1" i="1" dirty="0" smtClean="0"/>
              <a:t>;</a:t>
            </a:r>
          </a:p>
          <a:p>
            <a:pPr marL="0" indent="0">
              <a:buNone/>
            </a:pPr>
            <a:r>
              <a:rPr lang="en-US" b="1" i="1" dirty="0"/>
              <a:t> </a:t>
            </a:r>
            <a:r>
              <a:rPr lang="en-US" b="1" i="1" dirty="0" smtClean="0"/>
              <a:t>      end //</a:t>
            </a:r>
          </a:p>
          <a:p>
            <a:pPr marL="0" indent="0">
              <a:buNone/>
            </a:pPr>
            <a:r>
              <a:rPr lang="en-US" b="1" i="1" dirty="0"/>
              <a:t> </a:t>
            </a:r>
            <a:r>
              <a:rPr lang="en-US" b="1" i="1" dirty="0" smtClean="0"/>
              <a:t>      delimiter </a:t>
            </a:r>
            <a:r>
              <a:rPr lang="en-US" b="1" i="1" dirty="0"/>
              <a:t>;</a:t>
            </a:r>
            <a:endParaRPr lang="en-US" b="1" i="1" dirty="0"/>
          </a:p>
        </p:txBody>
      </p:sp>
    </p:spTree>
    <p:extLst>
      <p:ext uri="{BB962C8B-B14F-4D97-AF65-F5344CB8AC3E}">
        <p14:creationId xmlns:p14="http://schemas.microsoft.com/office/powerpoint/2010/main" val="41048317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1" y="378823"/>
            <a:ext cx="10567850" cy="57981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960145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56120"/>
            <a:ext cx="11954692" cy="1189353"/>
          </a:xfrm>
        </p:spPr>
        <p:txBody>
          <a:bodyPr>
            <a:normAutofit/>
          </a:bodyPr>
          <a:lstStyle/>
          <a:p>
            <a:r>
              <a:rPr lang="en-US" dirty="0">
                <a:latin typeface="Times New Roman" panose="02020603050405020304" pitchFamily="18" charset="0"/>
                <a:cs typeface="Times New Roman" panose="02020603050405020304" pitchFamily="18" charset="0"/>
              </a:rPr>
              <a:t>5</a:t>
            </a:r>
            <a:r>
              <a:rPr lang="en-US" dirty="0" smtClean="0">
                <a:latin typeface="Times New Roman" panose="02020603050405020304" pitchFamily="18" charset="0"/>
                <a:cs typeface="Times New Roman" panose="02020603050405020304" pitchFamily="18" charset="0"/>
              </a:rPr>
              <a:t>. </a:t>
            </a:r>
            <a:r>
              <a:rPr lang="en-US" sz="3100" dirty="0">
                <a:latin typeface="Times New Roman" panose="02020603050405020304" pitchFamily="18" charset="0"/>
                <a:cs typeface="Times New Roman" panose="02020603050405020304" pitchFamily="18" charset="0"/>
              </a:rPr>
              <a:t>Create a trigger that automatically sets the status of a product to </a:t>
            </a:r>
            <a:r>
              <a:rPr lang="en-US" sz="3100" dirty="0" smtClean="0">
                <a:latin typeface="Times New Roman" panose="02020603050405020304" pitchFamily="18" charset="0"/>
                <a:cs typeface="Times New Roman" panose="02020603050405020304" pitchFamily="18" charset="0"/>
              </a:rPr>
              <a:t>‘Unavailable' </a:t>
            </a:r>
            <a:r>
              <a:rPr lang="en-US" sz="3100" dirty="0">
                <a:latin typeface="Times New Roman" panose="02020603050405020304" pitchFamily="18" charset="0"/>
                <a:cs typeface="Times New Roman" panose="02020603050405020304" pitchFamily="18" charset="0"/>
              </a:rPr>
              <a:t>when its quantity becomes 0 after an update</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770709" y="1384661"/>
            <a:ext cx="10707188" cy="5172893"/>
          </a:xfrm>
        </p:spPr>
        <p:txBody>
          <a:bodyPr>
            <a:normAutofit lnSpcReduction="10000"/>
          </a:bodyPr>
          <a:lstStyle/>
          <a:p>
            <a:pPr marL="0" indent="0">
              <a:buNone/>
            </a:pPr>
            <a:r>
              <a:rPr lang="en-US" dirty="0"/>
              <a:t> </a:t>
            </a:r>
            <a:r>
              <a:rPr lang="en-US" dirty="0" smtClean="0"/>
              <a:t>    </a:t>
            </a:r>
            <a:r>
              <a:rPr lang="en-US" dirty="0" smtClean="0"/>
              <a:t>   </a:t>
            </a:r>
            <a:r>
              <a:rPr lang="en-US" b="1" i="1" dirty="0"/>
              <a:t>delimiter </a:t>
            </a:r>
            <a:r>
              <a:rPr lang="en-US" b="1" i="1" dirty="0" smtClean="0"/>
              <a:t>//</a:t>
            </a:r>
          </a:p>
          <a:p>
            <a:pPr marL="0" indent="0">
              <a:buNone/>
            </a:pPr>
            <a:r>
              <a:rPr lang="en-US" b="1" i="1" dirty="0"/>
              <a:t> </a:t>
            </a:r>
            <a:r>
              <a:rPr lang="en-US" b="1" i="1" dirty="0" smtClean="0"/>
              <a:t>       create </a:t>
            </a:r>
            <a:r>
              <a:rPr lang="en-US" b="1" i="1" dirty="0"/>
              <a:t>trigger </a:t>
            </a:r>
            <a:r>
              <a:rPr lang="en-US" b="1" i="1" dirty="0" err="1" smtClean="0"/>
              <a:t>trg_mark_unavailable</a:t>
            </a:r>
            <a:endParaRPr lang="en-US" b="1" i="1" dirty="0" smtClean="0"/>
          </a:p>
          <a:p>
            <a:pPr marL="0" indent="0">
              <a:buNone/>
            </a:pPr>
            <a:r>
              <a:rPr lang="en-US" b="1" i="1" dirty="0"/>
              <a:t> </a:t>
            </a:r>
            <a:r>
              <a:rPr lang="en-US" b="1" i="1" dirty="0" smtClean="0"/>
              <a:t>       after </a:t>
            </a:r>
            <a:r>
              <a:rPr lang="en-US" b="1" i="1" dirty="0"/>
              <a:t>update on </a:t>
            </a:r>
            <a:r>
              <a:rPr lang="en-US" b="1" i="1" dirty="0" smtClean="0"/>
              <a:t>Products</a:t>
            </a:r>
          </a:p>
          <a:p>
            <a:pPr marL="0" indent="0">
              <a:buNone/>
            </a:pPr>
            <a:r>
              <a:rPr lang="en-US" b="1" i="1" dirty="0"/>
              <a:t> </a:t>
            </a:r>
            <a:r>
              <a:rPr lang="en-US" b="1" i="1" dirty="0" smtClean="0"/>
              <a:t>       for </a:t>
            </a:r>
            <a:r>
              <a:rPr lang="en-US" b="1" i="1" dirty="0"/>
              <a:t>each </a:t>
            </a:r>
            <a:r>
              <a:rPr lang="en-US" b="1" i="1" dirty="0" smtClean="0"/>
              <a:t>row</a:t>
            </a:r>
          </a:p>
          <a:p>
            <a:pPr marL="0" indent="0">
              <a:buNone/>
            </a:pPr>
            <a:r>
              <a:rPr lang="en-US" b="1" i="1" dirty="0"/>
              <a:t> </a:t>
            </a:r>
            <a:r>
              <a:rPr lang="en-US" b="1" i="1" dirty="0" smtClean="0"/>
              <a:t>      begin</a:t>
            </a:r>
          </a:p>
          <a:p>
            <a:pPr marL="0" indent="0">
              <a:buNone/>
            </a:pPr>
            <a:r>
              <a:rPr lang="en-US" b="1" i="1" dirty="0"/>
              <a:t> </a:t>
            </a:r>
            <a:r>
              <a:rPr lang="en-US" b="1" i="1" dirty="0" smtClean="0"/>
              <a:t>      if </a:t>
            </a:r>
            <a:r>
              <a:rPr lang="en-US" b="1" i="1" dirty="0" err="1"/>
              <a:t>qty</a:t>
            </a:r>
            <a:r>
              <a:rPr lang="en-US" b="1" i="1" dirty="0"/>
              <a:t>=0 then </a:t>
            </a:r>
            <a:endParaRPr lang="en-US" b="1" i="1" dirty="0" smtClean="0"/>
          </a:p>
          <a:p>
            <a:pPr marL="0" indent="0">
              <a:buNone/>
            </a:pPr>
            <a:r>
              <a:rPr lang="en-US" b="1" i="1" dirty="0"/>
              <a:t> </a:t>
            </a:r>
            <a:r>
              <a:rPr lang="en-US" b="1" i="1" dirty="0" smtClean="0"/>
              <a:t>      update </a:t>
            </a:r>
            <a:r>
              <a:rPr lang="en-US" b="1" i="1" dirty="0"/>
              <a:t>Products set </a:t>
            </a:r>
            <a:r>
              <a:rPr lang="en-US" b="1" i="1" dirty="0" err="1"/>
              <a:t>prod_status</a:t>
            </a:r>
            <a:r>
              <a:rPr lang="en-US" b="1" i="1" dirty="0"/>
              <a:t>=</a:t>
            </a:r>
            <a:r>
              <a:rPr lang="en-US" b="1" i="1" dirty="0" smtClean="0"/>
              <a:t>'Unavailable‘</a:t>
            </a:r>
          </a:p>
          <a:p>
            <a:pPr marL="0" indent="0">
              <a:buNone/>
            </a:pPr>
            <a:r>
              <a:rPr lang="en-US" b="1" i="1" dirty="0"/>
              <a:t> </a:t>
            </a:r>
            <a:r>
              <a:rPr lang="en-US" b="1" i="1" dirty="0" smtClean="0"/>
              <a:t>      where </a:t>
            </a:r>
            <a:r>
              <a:rPr lang="en-US" b="1" i="1" dirty="0"/>
              <a:t>id = </a:t>
            </a:r>
            <a:r>
              <a:rPr lang="en-US" b="1" i="1" dirty="0" err="1"/>
              <a:t>prod_id</a:t>
            </a:r>
            <a:r>
              <a:rPr lang="en-US" b="1" i="1" dirty="0" smtClean="0"/>
              <a:t>;</a:t>
            </a:r>
          </a:p>
          <a:p>
            <a:pPr marL="0" indent="0">
              <a:buNone/>
            </a:pPr>
            <a:r>
              <a:rPr lang="en-US" b="1" i="1" dirty="0"/>
              <a:t> </a:t>
            </a:r>
            <a:r>
              <a:rPr lang="en-US" b="1" i="1" dirty="0" smtClean="0"/>
              <a:t>      end </a:t>
            </a:r>
            <a:r>
              <a:rPr lang="en-US" b="1" i="1" dirty="0"/>
              <a:t>if</a:t>
            </a:r>
            <a:r>
              <a:rPr lang="en-US" b="1" i="1" dirty="0" smtClean="0"/>
              <a:t>;</a:t>
            </a:r>
          </a:p>
          <a:p>
            <a:pPr marL="0" indent="0">
              <a:buNone/>
            </a:pPr>
            <a:r>
              <a:rPr lang="en-US" b="1" i="1" dirty="0"/>
              <a:t> </a:t>
            </a:r>
            <a:r>
              <a:rPr lang="en-US" b="1" i="1" dirty="0" smtClean="0"/>
              <a:t>      end //</a:t>
            </a:r>
          </a:p>
          <a:p>
            <a:pPr marL="0" indent="0">
              <a:buNone/>
            </a:pPr>
            <a:r>
              <a:rPr lang="en-US" b="1" i="1" dirty="0"/>
              <a:t> </a:t>
            </a:r>
            <a:r>
              <a:rPr lang="en-US" b="1" i="1" dirty="0" smtClean="0"/>
              <a:t>      delimiter </a:t>
            </a:r>
            <a:r>
              <a:rPr lang="en-US" b="1" i="1" dirty="0"/>
              <a:t>;</a:t>
            </a:r>
            <a:endParaRPr lang="en-US" b="1" i="1" dirty="0"/>
          </a:p>
        </p:txBody>
      </p:sp>
    </p:spTree>
    <p:extLst>
      <p:ext uri="{BB962C8B-B14F-4D97-AF65-F5344CB8AC3E}">
        <p14:creationId xmlns:p14="http://schemas.microsoft.com/office/powerpoint/2010/main" val="35758486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428" y="118383"/>
            <a:ext cx="10515600" cy="836386"/>
          </a:xfrm>
        </p:spPr>
        <p:txBody>
          <a:bodyPr/>
          <a:lstStyle/>
          <a:p>
            <a:r>
              <a:rPr lang="en-US" dirty="0" smtClean="0">
                <a:latin typeface="Times New Roman" panose="02020603050405020304" pitchFamily="18" charset="0"/>
                <a:cs typeface="Times New Roman" panose="02020603050405020304" pitchFamily="18" charset="0"/>
              </a:rPr>
              <a:t>Alter column on the created table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3000" y="954769"/>
            <a:ext cx="10515600" cy="1233714"/>
          </a:xfrm>
        </p:spPr>
        <p:txBody>
          <a:bodyPr>
            <a:normAutofit fontScale="92500" lnSpcReduction="10000"/>
          </a:bodyPr>
          <a:lstStyle/>
          <a:p>
            <a:r>
              <a:rPr lang="en-US" dirty="0" smtClean="0"/>
              <a:t>To alter the column (added new column) on the created table, executed the query as</a:t>
            </a:r>
          </a:p>
          <a:p>
            <a:pPr marL="0" indent="0">
              <a:buNone/>
            </a:pPr>
            <a:r>
              <a:rPr lang="en-US" dirty="0"/>
              <a:t>                   </a:t>
            </a:r>
            <a:r>
              <a:rPr lang="en-US" b="1" i="1" dirty="0"/>
              <a:t>alter table Customers add </a:t>
            </a:r>
            <a:r>
              <a:rPr lang="en-US" b="1" i="1" dirty="0" err="1"/>
              <a:t>cust_full_name</a:t>
            </a:r>
            <a:r>
              <a:rPr lang="en-US" b="1" i="1" dirty="0"/>
              <a:t> </a:t>
            </a:r>
            <a:r>
              <a:rPr lang="en-US" b="1" i="1" dirty="0" err="1"/>
              <a:t>varchar</a:t>
            </a:r>
            <a:r>
              <a:rPr lang="en-US" b="1" i="1" dirty="0"/>
              <a:t>(30</a:t>
            </a:r>
            <a:r>
              <a:rPr lang="en-US" b="1" i="1" dirty="0" smtClean="0"/>
              <a:t>);</a:t>
            </a:r>
            <a:endParaRPr lang="en-US" b="1" i="1" dirty="0"/>
          </a:p>
          <a:p>
            <a:pPr marL="0" indent="0">
              <a:buNone/>
            </a:pPr>
            <a:endParaRPr lang="en-US"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72" y="2188483"/>
            <a:ext cx="11078028" cy="4401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4820435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5395" y="640080"/>
            <a:ext cx="10398034" cy="5536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080432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24447" y="2717073"/>
            <a:ext cx="9144000" cy="1018903"/>
          </a:xfrm>
        </p:spPr>
        <p:txBody>
          <a:bodyPr/>
          <a:lstStyle/>
          <a:p>
            <a:r>
              <a:rPr lang="en-US" dirty="0" smtClean="0">
                <a:latin typeface="Times New Roman" panose="02020603050405020304" pitchFamily="18" charset="0"/>
                <a:cs typeface="Times New Roman" panose="02020603050405020304" pitchFamily="18" charset="0"/>
              </a:rPr>
              <a:t>THANK YOU</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91639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1" y="147411"/>
            <a:ext cx="11858172" cy="796018"/>
          </a:xfrm>
        </p:spPr>
        <p:txBody>
          <a:bodyPr>
            <a:normAutofit/>
          </a:bodyPr>
          <a:lstStyle/>
          <a:p>
            <a:r>
              <a:rPr lang="en-US" sz="4000" dirty="0" smtClean="0">
                <a:latin typeface="Times New Roman" panose="02020603050405020304" pitchFamily="18" charset="0"/>
                <a:cs typeface="Times New Roman" panose="02020603050405020304" pitchFamily="18" charset="0"/>
              </a:rPr>
              <a:t>Updating values in the new column on the altered table</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4171" y="957944"/>
            <a:ext cx="11858172" cy="4783592"/>
          </a:xfrm>
        </p:spPr>
        <p:txBody>
          <a:bodyPr/>
          <a:lstStyle/>
          <a:p>
            <a:r>
              <a:rPr lang="en-US" dirty="0" smtClean="0"/>
              <a:t>To update the values in the new column on the altered table, executed the query as</a:t>
            </a:r>
          </a:p>
          <a:p>
            <a:pPr marL="0" indent="0">
              <a:buNone/>
            </a:pPr>
            <a:r>
              <a:rPr lang="en-US" sz="2400" b="1" i="1" dirty="0"/>
              <a:t> </a:t>
            </a:r>
            <a:r>
              <a:rPr lang="en-US" sz="2400" b="1" i="1" dirty="0" smtClean="0"/>
              <a:t>     update </a:t>
            </a:r>
            <a:r>
              <a:rPr lang="en-US" sz="2400" b="1" i="1" dirty="0"/>
              <a:t>Customers set </a:t>
            </a:r>
            <a:r>
              <a:rPr lang="en-US" sz="2400" b="1" i="1" dirty="0" err="1"/>
              <a:t>cust_full_name</a:t>
            </a:r>
            <a:r>
              <a:rPr lang="en-US" sz="2400" b="1" i="1" dirty="0"/>
              <a:t>=</a:t>
            </a:r>
            <a:r>
              <a:rPr lang="en-US" sz="2400" b="1" i="1" dirty="0" err="1"/>
              <a:t>concat</a:t>
            </a:r>
            <a:r>
              <a:rPr lang="en-US" sz="2400" b="1" i="1" dirty="0"/>
              <a:t>(</a:t>
            </a:r>
            <a:r>
              <a:rPr lang="en-US" sz="2400" b="1" i="1" dirty="0" err="1"/>
              <a:t>cust_first_name</a:t>
            </a:r>
            <a:r>
              <a:rPr lang="en-US" sz="2400" b="1" i="1" dirty="0"/>
              <a:t>,' ',</a:t>
            </a:r>
            <a:r>
              <a:rPr lang="en-US" sz="2400" b="1" i="1" dirty="0" err="1"/>
              <a:t>cust_last_name</a:t>
            </a:r>
            <a:r>
              <a:rPr lang="en-US" sz="2400" b="1" i="1" dirty="0" smtClean="0"/>
              <a:t>) where </a:t>
            </a:r>
            <a:r>
              <a:rPr lang="en-US" sz="2400" b="1" i="1" dirty="0" err="1" smtClean="0"/>
              <a:t>cust_id</a:t>
            </a:r>
            <a:r>
              <a:rPr lang="en-US" sz="2400" b="1" i="1" dirty="0" smtClean="0"/>
              <a:t>=1;</a:t>
            </a:r>
            <a:endParaRPr lang="en-US" sz="2400" b="1" i="1" dirty="0"/>
          </a:p>
          <a:p>
            <a:pPr marL="0" indent="0">
              <a:buNone/>
            </a:pPr>
            <a:endParaRPr lang="en-US" sz="2400"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32" y="2712222"/>
            <a:ext cx="9196250" cy="38061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54054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566" y="200252"/>
            <a:ext cx="10515600" cy="959168"/>
          </a:xfrm>
        </p:spPr>
        <p:txBody>
          <a:bodyPr/>
          <a:lstStyle/>
          <a:p>
            <a:r>
              <a:rPr lang="en-US" dirty="0" smtClean="0">
                <a:latin typeface="Times New Roman" panose="02020603050405020304" pitchFamily="18" charset="0"/>
                <a:cs typeface="Times New Roman" panose="02020603050405020304" pitchFamily="18" charset="0"/>
              </a:rPr>
              <a:t>Updated values in the Customer Table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58091"/>
            <a:ext cx="10515600" cy="5118872"/>
          </a:xfrm>
        </p:spPr>
        <p:txBody>
          <a:bodyPr/>
          <a:lstStyle/>
          <a:p>
            <a:r>
              <a:rPr lang="en-US" dirty="0" smtClean="0"/>
              <a:t>Updated ten values in the columns present in the customer table.</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66" y="1622094"/>
            <a:ext cx="10515600" cy="47656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744603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46" y="273685"/>
            <a:ext cx="10515600" cy="719092"/>
          </a:xfrm>
        </p:spPr>
        <p:txBody>
          <a:bodyPr>
            <a:normAutofit/>
          </a:bodyPr>
          <a:lstStyle/>
          <a:p>
            <a:r>
              <a:rPr lang="en-US" dirty="0">
                <a:latin typeface="Times New Roman" panose="02020603050405020304" pitchFamily="18" charset="0"/>
                <a:cs typeface="Times New Roman" panose="02020603050405020304" pitchFamily="18" charset="0"/>
              </a:rPr>
              <a:t>Creating </a:t>
            </a:r>
            <a:r>
              <a:rPr lang="en-US" dirty="0" smtClean="0">
                <a:latin typeface="Times New Roman" panose="02020603050405020304" pitchFamily="18" charset="0"/>
                <a:cs typeface="Times New Roman" panose="02020603050405020304" pitchFamily="18" charset="0"/>
              </a:rPr>
              <a:t>Table - 2: Products</a:t>
            </a:r>
            <a:endParaRPr lang="en-US" dirty="0"/>
          </a:p>
        </p:txBody>
      </p:sp>
      <p:sp>
        <p:nvSpPr>
          <p:cNvPr id="3" name="Content Placeholder 2"/>
          <p:cNvSpPr>
            <a:spLocks noGrp="1"/>
          </p:cNvSpPr>
          <p:nvPr>
            <p:ph idx="1"/>
          </p:nvPr>
        </p:nvSpPr>
        <p:spPr>
          <a:xfrm>
            <a:off x="694509" y="1133294"/>
            <a:ext cx="10515600" cy="5607140"/>
          </a:xfrm>
        </p:spPr>
        <p:txBody>
          <a:bodyPr>
            <a:normAutofit/>
          </a:bodyPr>
          <a:lstStyle/>
          <a:p>
            <a:r>
              <a:rPr lang="en-US" dirty="0"/>
              <a:t>To create the </a:t>
            </a:r>
            <a:r>
              <a:rPr lang="en-US" dirty="0" smtClean="0"/>
              <a:t>products tables </a:t>
            </a:r>
            <a:r>
              <a:rPr lang="en-US" dirty="0"/>
              <a:t>under the database, execute the query as</a:t>
            </a:r>
          </a:p>
          <a:p>
            <a:pPr marL="0" indent="0">
              <a:buNone/>
            </a:pPr>
            <a:r>
              <a:rPr lang="en-US" dirty="0"/>
              <a:t>                    </a:t>
            </a:r>
            <a:r>
              <a:rPr lang="en-US" b="1" i="1" dirty="0"/>
              <a:t>create table </a:t>
            </a:r>
            <a:r>
              <a:rPr lang="en-US" b="1" i="1" dirty="0" smtClean="0"/>
              <a:t>Products</a:t>
            </a:r>
          </a:p>
          <a:p>
            <a:pPr marL="0" indent="0">
              <a:buNone/>
            </a:pPr>
            <a:r>
              <a:rPr lang="en-US" b="1" i="1" dirty="0"/>
              <a:t> </a:t>
            </a:r>
            <a:r>
              <a:rPr lang="en-US" b="1" i="1" dirty="0" smtClean="0"/>
              <a:t>                    (</a:t>
            </a:r>
            <a:r>
              <a:rPr lang="en-US" b="1" i="1" dirty="0" err="1"/>
              <a:t>prod_id</a:t>
            </a:r>
            <a:r>
              <a:rPr lang="en-US" b="1" i="1" dirty="0"/>
              <a:t> </a:t>
            </a:r>
            <a:r>
              <a:rPr lang="en-US" b="1" i="1" dirty="0" err="1"/>
              <a:t>int</a:t>
            </a:r>
            <a:r>
              <a:rPr lang="en-US" b="1" i="1" dirty="0"/>
              <a:t> primary key </a:t>
            </a:r>
            <a:r>
              <a:rPr lang="en-US" b="1" i="1" dirty="0" err="1"/>
              <a:t>auto_increment</a:t>
            </a:r>
            <a:r>
              <a:rPr lang="en-US" b="1" i="1" dirty="0"/>
              <a:t>, </a:t>
            </a:r>
            <a:endParaRPr lang="en-US" b="1" i="1" dirty="0" smtClean="0"/>
          </a:p>
          <a:p>
            <a:pPr marL="0" indent="0">
              <a:buNone/>
            </a:pPr>
            <a:r>
              <a:rPr lang="en-US" b="1" i="1" dirty="0"/>
              <a:t> </a:t>
            </a:r>
            <a:r>
              <a:rPr lang="en-US" b="1" i="1" dirty="0" smtClean="0"/>
              <a:t>                     </a:t>
            </a:r>
            <a:r>
              <a:rPr lang="en-US" b="1" i="1" dirty="0" err="1" smtClean="0"/>
              <a:t>prod_name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prod_type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prod_sku</a:t>
            </a:r>
            <a:r>
              <a:rPr lang="en-US" b="1" i="1" dirty="0" smtClean="0"/>
              <a:t> </a:t>
            </a:r>
            <a:r>
              <a:rPr lang="en-US" b="1" i="1" dirty="0" err="1"/>
              <a:t>varchar</a:t>
            </a:r>
            <a:r>
              <a:rPr lang="en-US" b="1" i="1" dirty="0"/>
              <a:t>(30) unique, </a:t>
            </a:r>
            <a:endParaRPr lang="en-US" b="1" i="1" dirty="0" smtClean="0"/>
          </a:p>
          <a:p>
            <a:pPr marL="0" indent="0">
              <a:buNone/>
            </a:pPr>
            <a:r>
              <a:rPr lang="en-US" b="1" i="1" dirty="0"/>
              <a:t> </a:t>
            </a:r>
            <a:r>
              <a:rPr lang="en-US" b="1" i="1" dirty="0" smtClean="0"/>
              <a:t>                    </a:t>
            </a:r>
            <a:r>
              <a:rPr lang="en-US" b="1" i="1" dirty="0" err="1" smtClean="0"/>
              <a:t>prod_price</a:t>
            </a:r>
            <a:r>
              <a:rPr lang="en-US" b="1" i="1" dirty="0" smtClean="0"/>
              <a:t> </a:t>
            </a:r>
            <a:r>
              <a:rPr lang="en-US" b="1" i="1" dirty="0"/>
              <a:t>float, </a:t>
            </a:r>
            <a:endParaRPr lang="en-US" b="1" i="1" dirty="0" smtClean="0"/>
          </a:p>
          <a:p>
            <a:pPr marL="0" indent="0">
              <a:buNone/>
            </a:pPr>
            <a:r>
              <a:rPr lang="en-US" b="1" i="1" dirty="0"/>
              <a:t> </a:t>
            </a:r>
            <a:r>
              <a:rPr lang="en-US" b="1" i="1" dirty="0" smtClean="0"/>
              <a:t>                   </a:t>
            </a:r>
            <a:r>
              <a:rPr lang="en-US" b="1" i="1" dirty="0" err="1" smtClean="0"/>
              <a:t>prod_qty</a:t>
            </a:r>
            <a:r>
              <a:rPr lang="en-US" b="1" i="1" dirty="0" smtClean="0"/>
              <a:t> </a:t>
            </a:r>
            <a:r>
              <a:rPr lang="en-US" b="1" i="1" dirty="0" err="1"/>
              <a:t>int</a:t>
            </a:r>
            <a:r>
              <a:rPr lang="en-US" b="1" i="1" dirty="0"/>
              <a:t>, </a:t>
            </a:r>
            <a:endParaRPr lang="en-US" b="1" i="1" dirty="0" smtClean="0"/>
          </a:p>
          <a:p>
            <a:pPr marL="0" indent="0">
              <a:buNone/>
            </a:pPr>
            <a:r>
              <a:rPr lang="en-US" b="1" i="1" dirty="0"/>
              <a:t> </a:t>
            </a:r>
            <a:r>
              <a:rPr lang="en-US" b="1" i="1" dirty="0" smtClean="0"/>
              <a:t>                  </a:t>
            </a:r>
            <a:r>
              <a:rPr lang="en-US" b="1" i="1" dirty="0" err="1" smtClean="0"/>
              <a:t>prod_status</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endParaRPr lang="en-US" b="1" i="1" dirty="0"/>
          </a:p>
        </p:txBody>
      </p:sp>
    </p:spTree>
    <p:extLst>
      <p:ext uri="{BB962C8B-B14F-4D97-AF65-F5344CB8AC3E}">
        <p14:creationId xmlns:p14="http://schemas.microsoft.com/office/powerpoint/2010/main" val="24017403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309"/>
            <a:ext cx="3932237" cy="800100"/>
          </a:xfrm>
        </p:spPr>
        <p:txBody>
          <a:bodyPr>
            <a:normAutofit fontScale="90000"/>
          </a:bodyPr>
          <a:lstStyle/>
          <a:p>
            <a:r>
              <a:rPr lang="en-US" dirty="0">
                <a:latin typeface="Times New Roman" panose="02020603050405020304" pitchFamily="18" charset="0"/>
                <a:cs typeface="Times New Roman" panose="02020603050405020304" pitchFamily="18" charset="0"/>
              </a:rPr>
              <a:t>Created </a:t>
            </a:r>
            <a:r>
              <a:rPr lang="en-US" dirty="0" smtClean="0">
                <a:latin typeface="Times New Roman" panose="02020603050405020304" pitchFamily="18" charset="0"/>
                <a:cs typeface="Times New Roman" panose="02020603050405020304" pitchFamily="18" charset="0"/>
              </a:rPr>
              <a:t>Products Table</a:t>
            </a:r>
            <a:endParaRPr lang="en-US" dirty="0"/>
          </a:p>
        </p:txBody>
      </p:sp>
      <p:sp>
        <p:nvSpPr>
          <p:cNvPr id="4" name="Text Placeholder 3"/>
          <p:cNvSpPr>
            <a:spLocks noGrp="1"/>
          </p:cNvSpPr>
          <p:nvPr>
            <p:ph type="body" sz="half" idx="2"/>
          </p:nvPr>
        </p:nvSpPr>
        <p:spPr>
          <a:xfrm>
            <a:off x="238897" y="647791"/>
            <a:ext cx="3261949" cy="5792198"/>
          </a:xfrm>
        </p:spPr>
        <p:txBody>
          <a:bodyPr>
            <a:normAutofit/>
          </a:bodyPr>
          <a:lstStyle/>
          <a:p>
            <a:r>
              <a:rPr lang="en-US" sz="1800" dirty="0"/>
              <a:t> - Created the table by using the primary key, auto increment, unique key, with different data types</a:t>
            </a:r>
          </a:p>
          <a:p>
            <a:r>
              <a:rPr lang="en-US" sz="1800" dirty="0"/>
              <a:t>        - Columns include the </a:t>
            </a:r>
            <a:r>
              <a:rPr lang="en-US" sz="1800" dirty="0" smtClean="0"/>
              <a:t>product id, product name, product type, product </a:t>
            </a:r>
            <a:r>
              <a:rPr lang="en-US" sz="1800" dirty="0" err="1" smtClean="0"/>
              <a:t>sku</a:t>
            </a:r>
            <a:r>
              <a:rPr lang="en-US" sz="1800" dirty="0" smtClean="0"/>
              <a:t>, product price, product quantity, product status.</a:t>
            </a:r>
          </a:p>
          <a:p>
            <a:r>
              <a:rPr lang="en-US" sz="1800" dirty="0"/>
              <a:t> </a:t>
            </a:r>
            <a:r>
              <a:rPr lang="en-US" sz="1800" dirty="0" smtClean="0"/>
              <a:t>       - </a:t>
            </a:r>
            <a:r>
              <a:rPr lang="en-US" sz="1800" dirty="0"/>
              <a:t>Here, the </a:t>
            </a:r>
            <a:r>
              <a:rPr lang="en-US" sz="1800" dirty="0" smtClean="0"/>
              <a:t>product id </a:t>
            </a:r>
            <a:r>
              <a:rPr lang="en-US" sz="1800" dirty="0"/>
              <a:t>is used as the primary key, because </a:t>
            </a:r>
            <a:r>
              <a:rPr lang="en-US" sz="1800" dirty="0" smtClean="0"/>
              <a:t>product id </a:t>
            </a:r>
            <a:r>
              <a:rPr lang="en-US" sz="1800" dirty="0"/>
              <a:t>should not be null values also used as auto increment to automatically generate the unique number when the new records are inserted</a:t>
            </a:r>
          </a:p>
          <a:p>
            <a:r>
              <a:rPr lang="en-US" sz="1800" dirty="0"/>
              <a:t>       - Also, the </a:t>
            </a:r>
            <a:r>
              <a:rPr lang="en-US" sz="1800" dirty="0" smtClean="0"/>
              <a:t>product </a:t>
            </a:r>
            <a:r>
              <a:rPr lang="en-US" sz="1800" dirty="0" err="1" smtClean="0"/>
              <a:t>sku</a:t>
            </a:r>
            <a:r>
              <a:rPr lang="en-US" sz="1800" dirty="0" smtClean="0"/>
              <a:t> is </a:t>
            </a:r>
            <a:r>
              <a:rPr lang="en-US" sz="1800" dirty="0"/>
              <a:t>used as the unique key, because the </a:t>
            </a:r>
            <a:r>
              <a:rPr lang="en-US" sz="1800" dirty="0" err="1" smtClean="0"/>
              <a:t>sku</a:t>
            </a:r>
            <a:r>
              <a:rPr lang="en-US" sz="1800" dirty="0" smtClean="0"/>
              <a:t> must </a:t>
            </a:r>
            <a:r>
              <a:rPr lang="en-US" sz="1800" dirty="0"/>
              <a:t>be unique.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846" y="647791"/>
            <a:ext cx="8586652" cy="59881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320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06" y="273686"/>
            <a:ext cx="10515600" cy="784406"/>
          </a:xfrm>
        </p:spPr>
        <p:txBody>
          <a:bodyPr/>
          <a:lstStyle/>
          <a:p>
            <a:r>
              <a:rPr lang="en-US" dirty="0">
                <a:latin typeface="Times New Roman" panose="02020603050405020304" pitchFamily="18" charset="0"/>
                <a:cs typeface="Times New Roman" panose="02020603050405020304" pitchFamily="18" charset="0"/>
              </a:rPr>
              <a:t>Inserting Values on </a:t>
            </a:r>
            <a:r>
              <a:rPr lang="en-US" dirty="0" smtClean="0">
                <a:latin typeface="Times New Roman" panose="02020603050405020304" pitchFamily="18" charset="0"/>
                <a:cs typeface="Times New Roman" panose="02020603050405020304" pitchFamily="18" charset="0"/>
              </a:rPr>
              <a:t>Table 2: Products</a:t>
            </a:r>
            <a:endParaRPr lang="en-US" dirty="0"/>
          </a:p>
        </p:txBody>
      </p:sp>
      <p:sp>
        <p:nvSpPr>
          <p:cNvPr id="3" name="Content Placeholder 2"/>
          <p:cNvSpPr>
            <a:spLocks noGrp="1"/>
          </p:cNvSpPr>
          <p:nvPr>
            <p:ph idx="1"/>
          </p:nvPr>
        </p:nvSpPr>
        <p:spPr>
          <a:xfrm>
            <a:off x="446314" y="1159419"/>
            <a:ext cx="10515600" cy="5372010"/>
          </a:xfrm>
        </p:spPr>
        <p:txBody>
          <a:bodyPr>
            <a:normAutofit fontScale="85000" lnSpcReduction="20000"/>
          </a:bodyPr>
          <a:lstStyle/>
          <a:p>
            <a:r>
              <a:rPr lang="en-US" sz="3200" dirty="0"/>
              <a:t>To insert ten values on the Customers table, executed the query as</a:t>
            </a:r>
          </a:p>
          <a:p>
            <a:pPr marL="0" indent="0">
              <a:buNone/>
            </a:pPr>
            <a:r>
              <a:rPr lang="en-US" dirty="0" smtClean="0"/>
              <a:t>             </a:t>
            </a:r>
            <a:r>
              <a:rPr lang="en-US" b="1" i="1" dirty="0"/>
              <a:t>    insert into </a:t>
            </a:r>
            <a:r>
              <a:rPr lang="en-US" b="1" i="1" dirty="0" smtClean="0"/>
              <a:t>Products</a:t>
            </a:r>
          </a:p>
          <a:p>
            <a:pPr marL="0" indent="0">
              <a:buNone/>
            </a:pPr>
            <a:r>
              <a:rPr lang="en-US" b="1" i="1" dirty="0" smtClean="0"/>
              <a:t>                (</a:t>
            </a:r>
            <a:r>
              <a:rPr lang="en-US" b="1" i="1" dirty="0" err="1"/>
              <a:t>prod_name,prod_type,prod_sku,prod_price,prod_qty,prod_status</a:t>
            </a:r>
            <a:r>
              <a:rPr lang="en-US" b="1" i="1" dirty="0" smtClean="0"/>
              <a:t>)</a:t>
            </a:r>
          </a:p>
          <a:p>
            <a:pPr marL="0" indent="0">
              <a:buNone/>
            </a:pPr>
            <a:r>
              <a:rPr lang="en-US" b="1" i="1" dirty="0" smtClean="0"/>
              <a:t>                Values</a:t>
            </a:r>
          </a:p>
          <a:p>
            <a:pPr marL="0" indent="0">
              <a:buNone/>
            </a:pPr>
            <a:r>
              <a:rPr lang="en-US" b="1" i="1" dirty="0" smtClean="0"/>
              <a:t>                (</a:t>
            </a:r>
            <a:r>
              <a:rPr lang="en-US" b="1" i="1" dirty="0"/>
              <a:t>'Wireless Mouse', 'Electronics', 'SKU001', 19.99, 150, 'Available</a:t>
            </a:r>
            <a:r>
              <a:rPr lang="en-US" b="1" i="1" dirty="0" smtClean="0"/>
              <a:t>'),</a:t>
            </a:r>
          </a:p>
          <a:p>
            <a:pPr marL="0" indent="0">
              <a:buNone/>
            </a:pPr>
            <a:r>
              <a:rPr lang="en-US" b="1" i="1" dirty="0"/>
              <a:t> </a:t>
            </a:r>
            <a:r>
              <a:rPr lang="en-US" b="1" i="1" dirty="0" smtClean="0"/>
              <a:t>               (</a:t>
            </a:r>
            <a:r>
              <a:rPr lang="en-US" b="1" i="1" dirty="0"/>
              <a:t>'Bluetooth Speaker', 'Electronics', 'SKU002', 49.99, 75, 'Available</a:t>
            </a:r>
            <a:r>
              <a:rPr lang="en-US" b="1" i="1" dirty="0" smtClean="0"/>
              <a:t>'),</a:t>
            </a:r>
          </a:p>
          <a:p>
            <a:pPr marL="0" indent="0">
              <a:buNone/>
            </a:pPr>
            <a:r>
              <a:rPr lang="en-US" b="1" i="1" dirty="0"/>
              <a:t> </a:t>
            </a:r>
            <a:r>
              <a:rPr lang="en-US" b="1" i="1" dirty="0" smtClean="0"/>
              <a:t>               (</a:t>
            </a:r>
            <a:r>
              <a:rPr lang="en-US" b="1" i="1" dirty="0"/>
              <a:t>'Running Shoes', 'Footwear', 'SKU003', 89.50, 120, 'Available</a:t>
            </a:r>
            <a:r>
              <a:rPr lang="en-US" b="1" i="1" dirty="0" smtClean="0"/>
              <a:t>'),</a:t>
            </a:r>
          </a:p>
          <a:p>
            <a:pPr marL="0" indent="0">
              <a:buNone/>
            </a:pPr>
            <a:r>
              <a:rPr lang="en-US" b="1" i="1" dirty="0"/>
              <a:t> </a:t>
            </a:r>
            <a:r>
              <a:rPr lang="en-US" b="1" i="1" dirty="0" smtClean="0"/>
              <a:t>               (</a:t>
            </a:r>
            <a:r>
              <a:rPr lang="en-US" b="1" i="1" dirty="0"/>
              <a:t>'Notebook', 'Stationery', 'SKU004', 2.99, 500, 'Available</a:t>
            </a:r>
            <a:r>
              <a:rPr lang="en-US" b="1" i="1" dirty="0" smtClean="0"/>
              <a:t>'),</a:t>
            </a:r>
          </a:p>
          <a:p>
            <a:pPr marL="0" indent="0">
              <a:buNone/>
            </a:pPr>
            <a:r>
              <a:rPr lang="en-US" b="1" i="1" dirty="0"/>
              <a:t> </a:t>
            </a:r>
            <a:r>
              <a:rPr lang="en-US" b="1" i="1" dirty="0" smtClean="0"/>
              <a:t>               (</a:t>
            </a:r>
            <a:r>
              <a:rPr lang="en-US" b="1" i="1" dirty="0"/>
              <a:t>'Gaming Keyboard', 'Electronics', 'SKU005', 69.99, 40, 'Available</a:t>
            </a:r>
            <a:r>
              <a:rPr lang="en-US" b="1" i="1" dirty="0" smtClean="0"/>
              <a:t>'),</a:t>
            </a:r>
          </a:p>
          <a:p>
            <a:pPr marL="0" indent="0">
              <a:buNone/>
            </a:pPr>
            <a:r>
              <a:rPr lang="en-US" b="1" i="1" dirty="0"/>
              <a:t> </a:t>
            </a:r>
            <a:r>
              <a:rPr lang="en-US" b="1" i="1" dirty="0" smtClean="0"/>
              <a:t>               (</a:t>
            </a:r>
            <a:r>
              <a:rPr lang="en-US" b="1" i="1" dirty="0"/>
              <a:t>'Backpack', 'Accessories', 'SKU006', 39.99, 80, 'Available</a:t>
            </a:r>
            <a:r>
              <a:rPr lang="en-US" b="1" i="1" dirty="0" smtClean="0"/>
              <a:t>'),</a:t>
            </a:r>
          </a:p>
          <a:p>
            <a:pPr marL="0" indent="0">
              <a:buNone/>
            </a:pPr>
            <a:r>
              <a:rPr lang="en-US" b="1" i="1" dirty="0"/>
              <a:t> </a:t>
            </a:r>
            <a:r>
              <a:rPr lang="en-US" b="1" i="1" dirty="0" smtClean="0"/>
              <a:t>               (</a:t>
            </a:r>
            <a:r>
              <a:rPr lang="en-US" b="1" i="1" dirty="0"/>
              <a:t>'Water Bottle', 'Home &amp; Kitchen', 'SKU007', 9.99, 200, 'Available</a:t>
            </a:r>
            <a:r>
              <a:rPr lang="en-US" b="1" i="1" dirty="0" smtClean="0"/>
              <a:t>'),</a:t>
            </a:r>
          </a:p>
          <a:p>
            <a:pPr marL="0" indent="0">
              <a:buNone/>
            </a:pPr>
            <a:r>
              <a:rPr lang="en-US" b="1" i="1" dirty="0"/>
              <a:t> </a:t>
            </a:r>
            <a:r>
              <a:rPr lang="en-US" b="1" i="1" dirty="0" smtClean="0"/>
              <a:t>               (</a:t>
            </a:r>
            <a:r>
              <a:rPr lang="en-US" b="1" i="1" dirty="0"/>
              <a:t>'LED Monitor', 'Electronics', 'SKU008', 129.99, 30, 'Available</a:t>
            </a:r>
            <a:r>
              <a:rPr lang="en-US" b="1" i="1" dirty="0" smtClean="0"/>
              <a:t>'),</a:t>
            </a:r>
          </a:p>
          <a:p>
            <a:pPr marL="0" indent="0">
              <a:buNone/>
            </a:pPr>
            <a:r>
              <a:rPr lang="en-US" b="1" i="1" dirty="0"/>
              <a:t> </a:t>
            </a:r>
            <a:r>
              <a:rPr lang="en-US" b="1" i="1" dirty="0" smtClean="0"/>
              <a:t>              (</a:t>
            </a:r>
            <a:r>
              <a:rPr lang="en-US" b="1" i="1" dirty="0"/>
              <a:t>'Office Chair', 'Furniture', 'SKU009', 149.99, 25, 'Available</a:t>
            </a:r>
            <a:r>
              <a:rPr lang="en-US" b="1" i="1" dirty="0" smtClean="0"/>
              <a:t>'),</a:t>
            </a:r>
          </a:p>
          <a:p>
            <a:pPr marL="0" indent="0">
              <a:buNone/>
            </a:pPr>
            <a:r>
              <a:rPr lang="en-US" b="1" i="1" dirty="0"/>
              <a:t> </a:t>
            </a:r>
            <a:r>
              <a:rPr lang="en-US" b="1" i="1" dirty="0" smtClean="0"/>
              <a:t>              (</a:t>
            </a:r>
            <a:r>
              <a:rPr lang="en-US" b="1" i="1" dirty="0"/>
              <a:t>'Sunglasses', 'Accessories', 'SKU010', 24.99, 100, 'Available');</a:t>
            </a:r>
          </a:p>
        </p:txBody>
      </p:sp>
    </p:spTree>
    <p:extLst>
      <p:ext uri="{BB962C8B-B14F-4D97-AF65-F5344CB8AC3E}">
        <p14:creationId xmlns:p14="http://schemas.microsoft.com/office/powerpoint/2010/main" val="37506136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14" y="452438"/>
            <a:ext cx="10537372" cy="534534"/>
          </a:xfrm>
        </p:spPr>
        <p:txBody>
          <a:bodyPr/>
          <a:lstStyle/>
          <a:p>
            <a:r>
              <a:rPr lang="en-US" dirty="0" smtClean="0">
                <a:latin typeface="Times New Roman" panose="02020603050405020304" pitchFamily="18" charset="0"/>
                <a:cs typeface="Times New Roman" panose="02020603050405020304" pitchFamily="18" charset="0"/>
              </a:rPr>
              <a:t>Inserted values on the Products table</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520474" y="1191079"/>
            <a:ext cx="11874727" cy="598714"/>
          </a:xfrm>
        </p:spPr>
        <p:txBody>
          <a:bodyPr>
            <a:normAutofit/>
          </a:bodyPr>
          <a:lstStyle/>
          <a:p>
            <a:r>
              <a:rPr lang="en-US" sz="1800" dirty="0" smtClean="0"/>
              <a:t>- Inserted ten values in the Products table</a:t>
            </a:r>
            <a:endParaRPr lang="en-US" sz="1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263" y="1619793"/>
            <a:ext cx="9042400" cy="4859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085153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231321"/>
            <a:ext cx="10515600" cy="980349"/>
          </a:xfrm>
        </p:spPr>
        <p:txBody>
          <a:bodyPr/>
          <a:lstStyle/>
          <a:p>
            <a:r>
              <a:rPr lang="en-US" dirty="0">
                <a:latin typeface="Times New Roman" panose="02020603050405020304" pitchFamily="18" charset="0"/>
                <a:cs typeface="Times New Roman" panose="02020603050405020304" pitchFamily="18" charset="0"/>
              </a:rPr>
              <a:t>View all values in the </a:t>
            </a:r>
            <a:r>
              <a:rPr lang="en-US" dirty="0" smtClean="0">
                <a:latin typeface="Times New Roman" panose="02020603050405020304" pitchFamily="18" charset="0"/>
                <a:cs typeface="Times New Roman" panose="02020603050405020304" pitchFamily="18" charset="0"/>
              </a:rPr>
              <a:t>Products table</a:t>
            </a:r>
            <a:endParaRPr lang="en-US" dirty="0"/>
          </a:p>
        </p:txBody>
      </p:sp>
      <p:sp>
        <p:nvSpPr>
          <p:cNvPr id="3" name="Content Placeholder 2"/>
          <p:cNvSpPr>
            <a:spLocks noGrp="1"/>
          </p:cNvSpPr>
          <p:nvPr>
            <p:ph idx="1"/>
          </p:nvPr>
        </p:nvSpPr>
        <p:spPr>
          <a:xfrm>
            <a:off x="838200" y="1211670"/>
            <a:ext cx="10515600" cy="4351338"/>
          </a:xfrm>
        </p:spPr>
        <p:txBody>
          <a:bodyPr/>
          <a:lstStyle/>
          <a:p>
            <a:r>
              <a:rPr lang="en-US" dirty="0"/>
              <a:t>To view all the values in the </a:t>
            </a:r>
            <a:r>
              <a:rPr lang="en-US" dirty="0" smtClean="0"/>
              <a:t>Products table</a:t>
            </a:r>
            <a:r>
              <a:rPr lang="en-US" dirty="0"/>
              <a:t>, executed the query as</a:t>
            </a:r>
          </a:p>
          <a:p>
            <a:pPr marL="0" indent="0">
              <a:buNone/>
            </a:pPr>
            <a:r>
              <a:rPr lang="en-US" dirty="0"/>
              <a:t>                               </a:t>
            </a:r>
            <a:r>
              <a:rPr lang="en-US" b="1" i="1" dirty="0"/>
              <a:t>select * from </a:t>
            </a:r>
            <a:r>
              <a:rPr lang="en-US" b="1" i="1" dirty="0" smtClean="0"/>
              <a:t>Products;</a:t>
            </a:r>
            <a:endParaRPr lang="en-US"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017" y="2192019"/>
            <a:ext cx="10345783"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60882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46" y="273685"/>
            <a:ext cx="10515600" cy="719092"/>
          </a:xfrm>
        </p:spPr>
        <p:txBody>
          <a:bodyPr>
            <a:normAutofit/>
          </a:bodyPr>
          <a:lstStyle/>
          <a:p>
            <a:r>
              <a:rPr lang="en-US" dirty="0">
                <a:latin typeface="Times New Roman" panose="02020603050405020304" pitchFamily="18" charset="0"/>
                <a:cs typeface="Times New Roman" panose="02020603050405020304" pitchFamily="18" charset="0"/>
              </a:rPr>
              <a:t>Creating </a:t>
            </a:r>
            <a:r>
              <a:rPr lang="en-US" dirty="0" smtClean="0">
                <a:latin typeface="Times New Roman" panose="02020603050405020304" pitchFamily="18" charset="0"/>
                <a:cs typeface="Times New Roman" panose="02020603050405020304" pitchFamily="18" charset="0"/>
              </a:rPr>
              <a:t>Table - 3: Categories</a:t>
            </a:r>
            <a:endParaRPr lang="en-US" dirty="0"/>
          </a:p>
        </p:txBody>
      </p:sp>
      <p:sp>
        <p:nvSpPr>
          <p:cNvPr id="3" name="Content Placeholder 2"/>
          <p:cNvSpPr>
            <a:spLocks noGrp="1"/>
          </p:cNvSpPr>
          <p:nvPr>
            <p:ph idx="1"/>
          </p:nvPr>
        </p:nvSpPr>
        <p:spPr>
          <a:xfrm>
            <a:off x="694509" y="1133294"/>
            <a:ext cx="10515600" cy="5607140"/>
          </a:xfrm>
        </p:spPr>
        <p:txBody>
          <a:bodyPr>
            <a:normAutofit/>
          </a:bodyPr>
          <a:lstStyle/>
          <a:p>
            <a:r>
              <a:rPr lang="en-US" dirty="0"/>
              <a:t>To create the </a:t>
            </a:r>
            <a:r>
              <a:rPr lang="en-US" dirty="0" smtClean="0"/>
              <a:t>categories table </a:t>
            </a:r>
            <a:r>
              <a:rPr lang="en-US" dirty="0"/>
              <a:t>under the database, execute the query as</a:t>
            </a:r>
          </a:p>
          <a:p>
            <a:pPr marL="0" indent="0">
              <a:buNone/>
            </a:pPr>
            <a:r>
              <a:rPr lang="en-US" dirty="0"/>
              <a:t>                    </a:t>
            </a:r>
            <a:r>
              <a:rPr lang="en-US" b="1" i="1" dirty="0"/>
              <a:t>create table </a:t>
            </a:r>
            <a:r>
              <a:rPr lang="en-US" b="1" i="1" dirty="0" smtClean="0"/>
              <a:t>Categories</a:t>
            </a:r>
          </a:p>
          <a:p>
            <a:pPr marL="0" indent="0">
              <a:buNone/>
            </a:pPr>
            <a:r>
              <a:rPr lang="en-US" b="1" i="1" dirty="0"/>
              <a:t> </a:t>
            </a:r>
            <a:r>
              <a:rPr lang="en-US" b="1" i="1" dirty="0" smtClean="0"/>
              <a:t>                   (</a:t>
            </a:r>
            <a:r>
              <a:rPr lang="en-US" b="1" i="1" dirty="0" err="1"/>
              <a:t>category_id</a:t>
            </a:r>
            <a:r>
              <a:rPr lang="en-US" b="1" i="1" dirty="0"/>
              <a:t> </a:t>
            </a:r>
            <a:r>
              <a:rPr lang="en-US" b="1" i="1" dirty="0" err="1"/>
              <a:t>int</a:t>
            </a:r>
            <a:r>
              <a:rPr lang="en-US" b="1" i="1" dirty="0"/>
              <a:t> primary key </a:t>
            </a:r>
            <a:r>
              <a:rPr lang="en-US" b="1" i="1" dirty="0" err="1"/>
              <a:t>auto_increment</a:t>
            </a:r>
            <a:r>
              <a:rPr lang="en-US" b="1" i="1" dirty="0"/>
              <a:t>, </a:t>
            </a:r>
            <a:endParaRPr lang="en-US" b="1" i="1" dirty="0" smtClean="0"/>
          </a:p>
          <a:p>
            <a:pPr marL="0" indent="0">
              <a:buNone/>
            </a:pPr>
            <a:r>
              <a:rPr lang="en-US" b="1" i="1" dirty="0"/>
              <a:t> </a:t>
            </a:r>
            <a:r>
              <a:rPr lang="en-US" b="1" i="1" dirty="0" smtClean="0"/>
              <a:t>                    </a:t>
            </a:r>
            <a:r>
              <a:rPr lang="en-US" b="1" i="1" dirty="0" err="1" smtClean="0"/>
              <a:t>category_name</a:t>
            </a:r>
            <a:r>
              <a:rPr lang="en-US" b="1" i="1" dirty="0" smtClean="0"/>
              <a:t> </a:t>
            </a:r>
            <a:r>
              <a:rPr lang="en-US" b="1" i="1" dirty="0" err="1"/>
              <a:t>varchar</a:t>
            </a:r>
            <a:r>
              <a:rPr lang="en-US" b="1" i="1" dirty="0"/>
              <a:t>(30) unique, </a:t>
            </a:r>
            <a:endParaRPr lang="en-US" b="1" i="1" dirty="0" smtClean="0"/>
          </a:p>
          <a:p>
            <a:pPr marL="0" indent="0">
              <a:buNone/>
            </a:pPr>
            <a:r>
              <a:rPr lang="en-US" b="1" i="1" dirty="0"/>
              <a:t> </a:t>
            </a:r>
            <a:r>
              <a:rPr lang="en-US" b="1" i="1" dirty="0" smtClean="0"/>
              <a:t>                    </a:t>
            </a:r>
            <a:r>
              <a:rPr lang="en-US" b="1" i="1" dirty="0" err="1" smtClean="0"/>
              <a:t>category_status</a:t>
            </a:r>
            <a:r>
              <a:rPr lang="en-US" b="1" i="1" dirty="0" smtClean="0"/>
              <a:t> </a:t>
            </a:r>
            <a:r>
              <a:rPr lang="en-US" b="1" i="1" dirty="0" err="1"/>
              <a:t>varchar</a:t>
            </a:r>
            <a:r>
              <a:rPr lang="en-US" b="1" i="1" dirty="0"/>
              <a:t>(20), </a:t>
            </a:r>
            <a:endParaRPr lang="en-US" b="1" i="1" dirty="0" smtClean="0"/>
          </a:p>
          <a:p>
            <a:pPr marL="0" indent="0">
              <a:buNone/>
            </a:pPr>
            <a:r>
              <a:rPr lang="en-US" b="1" i="1" dirty="0"/>
              <a:t> </a:t>
            </a:r>
            <a:r>
              <a:rPr lang="en-US" b="1" i="1" dirty="0" smtClean="0"/>
              <a:t>                    </a:t>
            </a:r>
            <a:r>
              <a:rPr lang="en-US" b="1" i="1" dirty="0" err="1" smtClean="0"/>
              <a:t>include_in_menu</a:t>
            </a:r>
            <a:r>
              <a:rPr lang="en-US" b="1" i="1" dirty="0" smtClean="0"/>
              <a:t> </a:t>
            </a:r>
            <a:r>
              <a:rPr lang="en-US" b="1" i="1" dirty="0" err="1"/>
              <a:t>varchar</a:t>
            </a:r>
            <a:r>
              <a:rPr lang="en-US" b="1" i="1" dirty="0"/>
              <a:t>(10), </a:t>
            </a:r>
            <a:endParaRPr lang="en-US" b="1" i="1" dirty="0" smtClean="0"/>
          </a:p>
          <a:p>
            <a:pPr marL="0" indent="0">
              <a:buNone/>
            </a:pPr>
            <a:r>
              <a:rPr lang="en-US" b="1" i="1" dirty="0"/>
              <a:t> </a:t>
            </a:r>
            <a:r>
              <a:rPr lang="en-US" b="1" i="1" dirty="0" smtClean="0"/>
              <a:t>                    </a:t>
            </a:r>
            <a:r>
              <a:rPr lang="en-US" b="1" i="1" dirty="0" err="1" smtClean="0"/>
              <a:t>category_description</a:t>
            </a:r>
            <a:r>
              <a:rPr lang="en-US" b="1" i="1" dirty="0" smtClean="0"/>
              <a:t> </a:t>
            </a:r>
            <a:r>
              <a:rPr lang="en-US" b="1" i="1" dirty="0"/>
              <a:t>text, </a:t>
            </a:r>
            <a:endParaRPr lang="en-US" b="1" i="1" dirty="0" smtClean="0"/>
          </a:p>
          <a:p>
            <a:pPr marL="0" indent="0">
              <a:buNone/>
            </a:pPr>
            <a:r>
              <a:rPr lang="en-US" b="1" i="1" dirty="0"/>
              <a:t> </a:t>
            </a:r>
            <a:r>
              <a:rPr lang="en-US" b="1" i="1" dirty="0" smtClean="0"/>
              <a:t>                    </a:t>
            </a:r>
            <a:r>
              <a:rPr lang="en-US" b="1" i="1" dirty="0" err="1" smtClean="0"/>
              <a:t>products_in_category</a:t>
            </a:r>
            <a:r>
              <a:rPr lang="en-US" b="1" i="1" dirty="0" smtClean="0"/>
              <a:t> </a:t>
            </a:r>
            <a:r>
              <a:rPr lang="en-US" b="1" i="1" dirty="0" err="1"/>
              <a:t>int</a:t>
            </a:r>
            <a:r>
              <a:rPr lang="en-US" b="1" i="1" dirty="0"/>
              <a:t> default 0 );</a:t>
            </a:r>
          </a:p>
        </p:txBody>
      </p:sp>
    </p:spTree>
    <p:extLst>
      <p:ext uri="{BB962C8B-B14F-4D97-AF65-F5344CB8AC3E}">
        <p14:creationId xmlns:p14="http://schemas.microsoft.com/office/powerpoint/2010/main" val="924750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100" y="2605569"/>
            <a:ext cx="7507997" cy="3657600"/>
          </a:xfrm>
          <a:prstGeom prst="rect">
            <a:avLst/>
          </a:prstGeom>
          <a:ln w="38100" cap="sq">
            <a:solidFill>
              <a:srgbClr val="000000"/>
            </a:solidFill>
            <a:prstDash val="solid"/>
            <a:miter lim="800000"/>
          </a:ln>
          <a:effectLst>
            <a:outerShdw blurRad="38100" dist="38100" dir="2700000" algn="tl" rotWithShape="0">
              <a:srgbClr val="000000">
                <a:alpha val="50000"/>
              </a:srgbClr>
            </a:outerShdw>
          </a:effectLst>
        </p:spPr>
      </p:pic>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Create Database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95425"/>
            <a:ext cx="10515600" cy="4351338"/>
          </a:xfrm>
        </p:spPr>
        <p:txBody>
          <a:bodyPr/>
          <a:lstStyle/>
          <a:p>
            <a:r>
              <a:rPr lang="en-US" dirty="0" smtClean="0"/>
              <a:t>To create the database, execute the query as</a:t>
            </a:r>
          </a:p>
          <a:p>
            <a:pPr marL="0" indent="0">
              <a:buNone/>
            </a:pPr>
            <a:r>
              <a:rPr lang="en-US" dirty="0"/>
              <a:t> </a:t>
            </a:r>
            <a:r>
              <a:rPr lang="en-US" dirty="0" smtClean="0"/>
              <a:t>                             </a:t>
            </a:r>
            <a:r>
              <a:rPr lang="en-US" b="1" i="1" dirty="0" smtClean="0"/>
              <a:t>create database </a:t>
            </a:r>
            <a:r>
              <a:rPr lang="en-US" b="1" i="1" dirty="0" err="1" smtClean="0"/>
              <a:t>shopsphere_db</a:t>
            </a:r>
            <a:r>
              <a:rPr lang="en-US" b="1" i="1" dirty="0" smtClean="0"/>
              <a:t>;</a:t>
            </a:r>
            <a:endParaRPr lang="en-US" b="1" i="1" dirty="0"/>
          </a:p>
          <a:p>
            <a:pPr marL="0" indent="0">
              <a:buNone/>
            </a:pPr>
            <a:endParaRPr lang="en-US" b="1" i="1" dirty="0"/>
          </a:p>
        </p:txBody>
      </p:sp>
    </p:spTree>
    <p:extLst>
      <p:ext uri="{BB962C8B-B14F-4D97-AF65-F5344CB8AC3E}">
        <p14:creationId xmlns:p14="http://schemas.microsoft.com/office/powerpoint/2010/main" val="24625191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
            <a:ext cx="3932237" cy="533491"/>
          </a:xfrm>
        </p:spPr>
        <p:txBody>
          <a:bodyPr>
            <a:normAutofit fontScale="90000"/>
          </a:bodyPr>
          <a:lstStyle/>
          <a:p>
            <a:r>
              <a:rPr lang="en-US" dirty="0">
                <a:latin typeface="Times New Roman" panose="02020603050405020304" pitchFamily="18" charset="0"/>
                <a:cs typeface="Times New Roman" panose="02020603050405020304" pitchFamily="18" charset="0"/>
              </a:rPr>
              <a:t>Created </a:t>
            </a:r>
            <a:r>
              <a:rPr lang="en-US" dirty="0" smtClean="0">
                <a:latin typeface="Times New Roman" panose="02020603050405020304" pitchFamily="18" charset="0"/>
                <a:cs typeface="Times New Roman" panose="02020603050405020304" pitchFamily="18" charset="0"/>
              </a:rPr>
              <a:t>Categories Table</a:t>
            </a:r>
            <a:endParaRPr lang="en-US" dirty="0"/>
          </a:p>
        </p:txBody>
      </p:sp>
      <p:sp>
        <p:nvSpPr>
          <p:cNvPr id="4" name="Text Placeholder 3"/>
          <p:cNvSpPr>
            <a:spLocks noGrp="1"/>
          </p:cNvSpPr>
          <p:nvPr>
            <p:ph type="body" sz="half" idx="2"/>
          </p:nvPr>
        </p:nvSpPr>
        <p:spPr>
          <a:xfrm>
            <a:off x="119449" y="768622"/>
            <a:ext cx="3261949" cy="5867309"/>
          </a:xfrm>
        </p:spPr>
        <p:txBody>
          <a:bodyPr>
            <a:normAutofit lnSpcReduction="10000"/>
          </a:bodyPr>
          <a:lstStyle/>
          <a:p>
            <a:r>
              <a:rPr lang="en-US" sz="1800" dirty="0"/>
              <a:t> - Created the table by using the primary key, auto increment, unique key, </a:t>
            </a:r>
            <a:r>
              <a:rPr lang="en-US" sz="1800" dirty="0" smtClean="0"/>
              <a:t>default key with </a:t>
            </a:r>
            <a:r>
              <a:rPr lang="en-US" sz="1800" dirty="0"/>
              <a:t>different data types</a:t>
            </a:r>
          </a:p>
          <a:p>
            <a:r>
              <a:rPr lang="en-US" sz="1800" dirty="0"/>
              <a:t>        - Columns include </a:t>
            </a:r>
            <a:r>
              <a:rPr lang="en-US" sz="1800" dirty="0" smtClean="0"/>
              <a:t>the </a:t>
            </a:r>
            <a:r>
              <a:rPr lang="en-US" sz="1800" dirty="0" err="1" smtClean="0"/>
              <a:t>catgory</a:t>
            </a:r>
            <a:r>
              <a:rPr lang="en-US" sz="1800" dirty="0" smtClean="0"/>
              <a:t> id, category name, category status, include in menu, category description, and products in category</a:t>
            </a:r>
          </a:p>
          <a:p>
            <a:r>
              <a:rPr lang="en-US" sz="1800" dirty="0"/>
              <a:t> </a:t>
            </a:r>
            <a:r>
              <a:rPr lang="en-US" sz="1800" dirty="0" smtClean="0"/>
              <a:t>       - </a:t>
            </a:r>
            <a:r>
              <a:rPr lang="en-US" sz="1800" dirty="0"/>
              <a:t>Here, the </a:t>
            </a:r>
            <a:r>
              <a:rPr lang="en-US" sz="1800" dirty="0" smtClean="0"/>
              <a:t>category id </a:t>
            </a:r>
            <a:r>
              <a:rPr lang="en-US" sz="1800" dirty="0"/>
              <a:t>is used as the primary key, because </a:t>
            </a:r>
            <a:r>
              <a:rPr lang="en-US" sz="1800" dirty="0" smtClean="0"/>
              <a:t>category id </a:t>
            </a:r>
            <a:r>
              <a:rPr lang="en-US" sz="1800" dirty="0"/>
              <a:t>should not be null values also used as auto increment to automatically generate the unique number when the new records are inserted</a:t>
            </a:r>
          </a:p>
          <a:p>
            <a:r>
              <a:rPr lang="en-US" sz="1800" dirty="0"/>
              <a:t>       - Also, the </a:t>
            </a:r>
            <a:r>
              <a:rPr lang="en-US" sz="1800" dirty="0" smtClean="0"/>
              <a:t>category name is </a:t>
            </a:r>
            <a:r>
              <a:rPr lang="en-US" sz="1800" dirty="0"/>
              <a:t>used as the unique key, because the </a:t>
            </a:r>
            <a:r>
              <a:rPr lang="en-US" sz="1800" dirty="0" smtClean="0"/>
              <a:t>category name must </a:t>
            </a:r>
            <a:r>
              <a:rPr lang="en-US" sz="1800" dirty="0"/>
              <a:t>be </a:t>
            </a:r>
            <a:r>
              <a:rPr lang="en-US" sz="1800" dirty="0" smtClean="0"/>
              <a:t>unique, and also used the default key on the products in category, which is set to be 0, if no values are given.</a:t>
            </a:r>
            <a:endParaRPr lang="en-US" sz="18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0104"/>
          <a:stretch/>
        </p:blipFill>
        <p:spPr>
          <a:xfrm>
            <a:off x="3381398" y="647791"/>
            <a:ext cx="8649493" cy="5805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0646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06" y="273686"/>
            <a:ext cx="10515600" cy="784406"/>
          </a:xfrm>
        </p:spPr>
        <p:txBody>
          <a:bodyPr/>
          <a:lstStyle/>
          <a:p>
            <a:r>
              <a:rPr lang="en-US" dirty="0">
                <a:latin typeface="Times New Roman" panose="02020603050405020304" pitchFamily="18" charset="0"/>
                <a:cs typeface="Times New Roman" panose="02020603050405020304" pitchFamily="18" charset="0"/>
              </a:rPr>
              <a:t>Inserting Values on </a:t>
            </a:r>
            <a:r>
              <a:rPr lang="en-US" dirty="0" smtClean="0">
                <a:latin typeface="Times New Roman" panose="02020603050405020304" pitchFamily="18" charset="0"/>
                <a:cs typeface="Times New Roman" panose="02020603050405020304" pitchFamily="18" charset="0"/>
              </a:rPr>
              <a:t>Table 3: Categories</a:t>
            </a:r>
            <a:endParaRPr lang="en-US" dirty="0"/>
          </a:p>
        </p:txBody>
      </p:sp>
      <p:sp>
        <p:nvSpPr>
          <p:cNvPr id="3" name="Content Placeholder 2"/>
          <p:cNvSpPr>
            <a:spLocks noGrp="1"/>
          </p:cNvSpPr>
          <p:nvPr>
            <p:ph idx="1"/>
          </p:nvPr>
        </p:nvSpPr>
        <p:spPr>
          <a:xfrm>
            <a:off x="446314" y="1159419"/>
            <a:ext cx="10515600" cy="5476512"/>
          </a:xfrm>
        </p:spPr>
        <p:txBody>
          <a:bodyPr>
            <a:normAutofit fontScale="62500" lnSpcReduction="20000"/>
          </a:bodyPr>
          <a:lstStyle/>
          <a:p>
            <a:r>
              <a:rPr lang="en-US" sz="3200" dirty="0"/>
              <a:t>To insert ten values on the </a:t>
            </a:r>
            <a:r>
              <a:rPr lang="en-US" sz="3200" dirty="0" smtClean="0"/>
              <a:t>Categories table</a:t>
            </a:r>
            <a:r>
              <a:rPr lang="en-US" sz="3200" dirty="0"/>
              <a:t>, executed the query as</a:t>
            </a:r>
          </a:p>
          <a:p>
            <a:pPr marL="0" indent="0">
              <a:buNone/>
            </a:pPr>
            <a:r>
              <a:rPr lang="en-US" dirty="0" smtClean="0"/>
              <a:t>             </a:t>
            </a:r>
            <a:r>
              <a:rPr lang="en-US" b="1" i="1" dirty="0"/>
              <a:t>    insert into Categories </a:t>
            </a:r>
            <a:endParaRPr lang="en-US" b="1" i="1" dirty="0" smtClean="0"/>
          </a:p>
          <a:p>
            <a:pPr marL="0" indent="0">
              <a:buNone/>
            </a:pPr>
            <a:r>
              <a:rPr lang="en-US" b="1" i="1" dirty="0" smtClean="0"/>
              <a:t>                (</a:t>
            </a:r>
            <a:r>
              <a:rPr lang="en-US" b="1" i="1" dirty="0" err="1"/>
              <a:t>category_name</a:t>
            </a:r>
            <a:r>
              <a:rPr lang="en-US" b="1" i="1" dirty="0"/>
              <a:t>, </a:t>
            </a:r>
            <a:r>
              <a:rPr lang="en-US" b="1" i="1" dirty="0" err="1"/>
              <a:t>category_status</a:t>
            </a:r>
            <a:r>
              <a:rPr lang="en-US" b="1" i="1" dirty="0"/>
              <a:t>, </a:t>
            </a:r>
            <a:r>
              <a:rPr lang="en-US" b="1" i="1" dirty="0" err="1"/>
              <a:t>include_in_menu</a:t>
            </a:r>
            <a:r>
              <a:rPr lang="en-US" b="1" i="1" dirty="0"/>
              <a:t>, </a:t>
            </a:r>
            <a:r>
              <a:rPr lang="en-US" b="1" i="1" dirty="0" err="1"/>
              <a:t>category_description</a:t>
            </a:r>
            <a:r>
              <a:rPr lang="en-US" b="1" i="1" dirty="0"/>
              <a:t>, </a:t>
            </a:r>
            <a:r>
              <a:rPr lang="en-US" b="1" i="1" dirty="0" err="1"/>
              <a:t>products_in_category</a:t>
            </a:r>
            <a:r>
              <a:rPr lang="en-US" b="1" i="1" dirty="0" smtClean="0"/>
              <a:t>)</a:t>
            </a:r>
          </a:p>
          <a:p>
            <a:pPr marL="0" indent="0">
              <a:buNone/>
            </a:pPr>
            <a:r>
              <a:rPr lang="en-US" b="1" i="1" dirty="0" smtClean="0"/>
              <a:t>                VALUES</a:t>
            </a:r>
          </a:p>
          <a:p>
            <a:pPr marL="0" indent="0">
              <a:buNone/>
            </a:pPr>
            <a:r>
              <a:rPr lang="en-US" b="1" i="1" dirty="0" smtClean="0"/>
              <a:t>                (</a:t>
            </a:r>
            <a:r>
              <a:rPr lang="en-US" b="1" i="1" dirty="0"/>
              <a:t>'Electronics', 'Active', TRUE, 'Devices and gadgets including phones, laptops, and accessories.', 150</a:t>
            </a:r>
            <a:r>
              <a:rPr lang="en-US" b="1" i="1" dirty="0" smtClean="0"/>
              <a:t>),</a:t>
            </a:r>
          </a:p>
          <a:p>
            <a:pPr marL="0" indent="0">
              <a:buNone/>
            </a:pPr>
            <a:r>
              <a:rPr lang="en-US" b="1" i="1" dirty="0" smtClean="0"/>
              <a:t>                (</a:t>
            </a:r>
            <a:r>
              <a:rPr lang="en-US" b="1" i="1" dirty="0"/>
              <a:t>'Footwear', 'Active', TRUE, 'Men\'s and women\'s shoes, sandals, and sports footwear.', 80</a:t>
            </a:r>
            <a:r>
              <a:rPr lang="en-US" b="1" i="1" dirty="0" smtClean="0"/>
              <a:t>),</a:t>
            </a:r>
          </a:p>
          <a:p>
            <a:pPr marL="0" indent="0">
              <a:buNone/>
            </a:pPr>
            <a:r>
              <a:rPr lang="en-US" b="1" i="1" dirty="0" smtClean="0"/>
              <a:t>                ('Furniture</a:t>
            </a:r>
            <a:r>
              <a:rPr lang="en-US" b="1" i="1" dirty="0"/>
              <a:t>', 'Active', TRUE, 'Chairs, tables, beds, and other household furniture items.', 40</a:t>
            </a:r>
            <a:r>
              <a:rPr lang="en-US" b="1" i="1" dirty="0" smtClean="0"/>
              <a:t>),</a:t>
            </a:r>
          </a:p>
          <a:p>
            <a:pPr marL="0" indent="0">
              <a:buNone/>
            </a:pPr>
            <a:r>
              <a:rPr lang="en-US" b="1" i="1" dirty="0" smtClean="0"/>
              <a:t>                (</a:t>
            </a:r>
            <a:r>
              <a:rPr lang="en-US" b="1" i="1" dirty="0"/>
              <a:t>'Accessories', 'Active', TRUE, 'Fashion accessories like bags, watches, and sunglasses.', 70</a:t>
            </a:r>
            <a:r>
              <a:rPr lang="en-US" b="1" i="1" dirty="0" smtClean="0"/>
              <a:t>),</a:t>
            </a:r>
          </a:p>
          <a:p>
            <a:pPr marL="0" indent="0">
              <a:buNone/>
            </a:pPr>
            <a:r>
              <a:rPr lang="en-US" b="1" i="1" dirty="0" smtClean="0"/>
              <a:t>                (</a:t>
            </a:r>
            <a:r>
              <a:rPr lang="en-US" b="1" i="1" dirty="0"/>
              <a:t>'Stationery', 'Active', TRUE, 'Office and school supplies including notebooks and pens.', 200</a:t>
            </a:r>
            <a:r>
              <a:rPr lang="en-US" b="1" i="1" dirty="0" smtClean="0"/>
              <a:t>),</a:t>
            </a:r>
          </a:p>
          <a:p>
            <a:pPr marL="0" indent="0">
              <a:buNone/>
            </a:pPr>
            <a:r>
              <a:rPr lang="en-US" b="1" i="1" dirty="0" smtClean="0"/>
              <a:t>                (</a:t>
            </a:r>
            <a:r>
              <a:rPr lang="en-US" b="1" i="1" dirty="0"/>
              <a:t>'Home &amp; Kitchen', 'Active', TRUE, 'Home essentials and kitchen tools for daily use.', 120</a:t>
            </a:r>
            <a:r>
              <a:rPr lang="en-US" b="1" i="1" dirty="0" smtClean="0"/>
              <a:t>),</a:t>
            </a:r>
          </a:p>
          <a:p>
            <a:pPr marL="0" indent="0">
              <a:buNone/>
            </a:pPr>
            <a:r>
              <a:rPr lang="en-US" b="1" i="1" dirty="0" smtClean="0"/>
              <a:t>                (</a:t>
            </a:r>
            <a:r>
              <a:rPr lang="en-US" b="1" i="1" dirty="0"/>
              <a:t>'Gaming', 'Active', TRUE, 'Gaming consoles, accessories, and gear.', 55</a:t>
            </a:r>
            <a:r>
              <a:rPr lang="en-US" b="1" i="1" dirty="0" smtClean="0"/>
              <a:t>),</a:t>
            </a:r>
          </a:p>
          <a:p>
            <a:pPr marL="0" indent="0">
              <a:buNone/>
            </a:pPr>
            <a:r>
              <a:rPr lang="en-US" b="1" i="1" dirty="0" smtClean="0"/>
              <a:t>                (</a:t>
            </a:r>
            <a:r>
              <a:rPr lang="en-US" b="1" i="1" dirty="0"/>
              <a:t>'Books', 'Inactive', FALSE, 'Wide range of fiction, non-fiction, and educational books.', 0</a:t>
            </a:r>
            <a:r>
              <a:rPr lang="en-US" b="1" i="1" dirty="0" smtClean="0"/>
              <a:t>),</a:t>
            </a:r>
          </a:p>
          <a:p>
            <a:pPr marL="0" indent="0">
              <a:buNone/>
            </a:pPr>
            <a:r>
              <a:rPr lang="en-US" b="1" i="1" dirty="0" smtClean="0"/>
              <a:t>                (</a:t>
            </a:r>
            <a:r>
              <a:rPr lang="en-US" b="1" i="1" dirty="0"/>
              <a:t>'Health &amp; Beauty', 'Active', TRUE, 'Skincare, wellness, and health products.', 95</a:t>
            </a:r>
            <a:r>
              <a:rPr lang="en-US" b="1" i="1" dirty="0" smtClean="0"/>
              <a:t>),</a:t>
            </a:r>
          </a:p>
          <a:p>
            <a:pPr marL="0" indent="0">
              <a:buNone/>
            </a:pPr>
            <a:r>
              <a:rPr lang="en-US" b="1" i="1" dirty="0" smtClean="0"/>
              <a:t>                (</a:t>
            </a:r>
            <a:r>
              <a:rPr lang="en-US" b="1" i="1" dirty="0"/>
              <a:t>'Toys &amp; Baby', 'Active', TRUE, 'Toys, games, and baby care essentials.', 60);</a:t>
            </a:r>
          </a:p>
        </p:txBody>
      </p:sp>
    </p:spTree>
    <p:extLst>
      <p:ext uri="{BB962C8B-B14F-4D97-AF65-F5344CB8AC3E}">
        <p14:creationId xmlns:p14="http://schemas.microsoft.com/office/powerpoint/2010/main" val="1676065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14" y="452438"/>
            <a:ext cx="10537372" cy="534534"/>
          </a:xfrm>
        </p:spPr>
        <p:txBody>
          <a:bodyPr/>
          <a:lstStyle/>
          <a:p>
            <a:r>
              <a:rPr lang="en-US" dirty="0" smtClean="0">
                <a:latin typeface="Times New Roman" panose="02020603050405020304" pitchFamily="18" charset="0"/>
                <a:cs typeface="Times New Roman" panose="02020603050405020304" pitchFamily="18" charset="0"/>
              </a:rPr>
              <a:t>Inserted values on the Categories table</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520474" y="1191079"/>
            <a:ext cx="11874727" cy="598714"/>
          </a:xfrm>
        </p:spPr>
        <p:txBody>
          <a:bodyPr>
            <a:normAutofit/>
          </a:bodyPr>
          <a:lstStyle/>
          <a:p>
            <a:r>
              <a:rPr lang="en-US" sz="1800" dirty="0" smtClean="0"/>
              <a:t>- Inserted ten values in the Categories table</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904" y="1673316"/>
            <a:ext cx="9225791" cy="4975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354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231321"/>
            <a:ext cx="10515600" cy="980349"/>
          </a:xfrm>
        </p:spPr>
        <p:txBody>
          <a:bodyPr/>
          <a:lstStyle/>
          <a:p>
            <a:r>
              <a:rPr lang="en-US" dirty="0">
                <a:latin typeface="Times New Roman" panose="02020603050405020304" pitchFamily="18" charset="0"/>
                <a:cs typeface="Times New Roman" panose="02020603050405020304" pitchFamily="18" charset="0"/>
              </a:rPr>
              <a:t>View all values in the </a:t>
            </a:r>
            <a:r>
              <a:rPr lang="en-US" dirty="0" smtClean="0">
                <a:latin typeface="Times New Roman" panose="02020603050405020304" pitchFamily="18" charset="0"/>
                <a:cs typeface="Times New Roman" panose="02020603050405020304" pitchFamily="18" charset="0"/>
              </a:rPr>
              <a:t>Categories table</a:t>
            </a:r>
            <a:endParaRPr lang="en-US" dirty="0"/>
          </a:p>
        </p:txBody>
      </p:sp>
      <p:sp>
        <p:nvSpPr>
          <p:cNvPr id="3" name="Content Placeholder 2"/>
          <p:cNvSpPr>
            <a:spLocks noGrp="1"/>
          </p:cNvSpPr>
          <p:nvPr>
            <p:ph idx="1"/>
          </p:nvPr>
        </p:nvSpPr>
        <p:spPr>
          <a:xfrm>
            <a:off x="838200" y="1211670"/>
            <a:ext cx="10515600" cy="4351338"/>
          </a:xfrm>
        </p:spPr>
        <p:txBody>
          <a:bodyPr/>
          <a:lstStyle/>
          <a:p>
            <a:r>
              <a:rPr lang="en-US" dirty="0"/>
              <a:t>To view all the values in the </a:t>
            </a:r>
            <a:r>
              <a:rPr lang="en-US" dirty="0" smtClean="0"/>
              <a:t>Categories table</a:t>
            </a:r>
            <a:r>
              <a:rPr lang="en-US" dirty="0"/>
              <a:t>, executed the query as</a:t>
            </a:r>
          </a:p>
          <a:p>
            <a:pPr marL="0" indent="0">
              <a:buNone/>
            </a:pPr>
            <a:r>
              <a:rPr lang="en-US" dirty="0"/>
              <a:t>                               </a:t>
            </a:r>
            <a:r>
              <a:rPr lang="en-US" b="1" i="1" dirty="0"/>
              <a:t>select * from </a:t>
            </a:r>
            <a:r>
              <a:rPr lang="en-US" b="1" i="1" dirty="0" smtClean="0"/>
              <a:t>Categories;</a:t>
            </a:r>
            <a:endParaRPr lang="en-US" b="1"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726" y="2192019"/>
            <a:ext cx="9470571" cy="452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64675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208372"/>
            <a:ext cx="10578737" cy="457835"/>
          </a:xfrm>
        </p:spPr>
        <p:txBody>
          <a:bodyPr>
            <a:normAutofit fontScale="90000"/>
          </a:bodyPr>
          <a:lstStyle/>
          <a:p>
            <a:r>
              <a:rPr lang="en-US" dirty="0">
                <a:latin typeface="Times New Roman" panose="02020603050405020304" pitchFamily="18" charset="0"/>
                <a:cs typeface="Times New Roman" panose="02020603050405020304" pitchFamily="18" charset="0"/>
              </a:rPr>
              <a:t>Creating </a:t>
            </a:r>
            <a:r>
              <a:rPr lang="en-US" dirty="0" smtClean="0">
                <a:latin typeface="Times New Roman" panose="02020603050405020304" pitchFamily="18" charset="0"/>
                <a:cs typeface="Times New Roman" panose="02020603050405020304" pitchFamily="18" charset="0"/>
              </a:rPr>
              <a:t>Table - 4: Sales Order</a:t>
            </a:r>
            <a:endParaRPr lang="en-US" dirty="0"/>
          </a:p>
        </p:txBody>
      </p:sp>
      <p:sp>
        <p:nvSpPr>
          <p:cNvPr id="3" name="Content Placeholder 2"/>
          <p:cNvSpPr>
            <a:spLocks noGrp="1"/>
          </p:cNvSpPr>
          <p:nvPr>
            <p:ph idx="1"/>
          </p:nvPr>
        </p:nvSpPr>
        <p:spPr>
          <a:xfrm>
            <a:off x="694509" y="849086"/>
            <a:ext cx="10515600" cy="6008914"/>
          </a:xfrm>
        </p:spPr>
        <p:txBody>
          <a:bodyPr>
            <a:normAutofit fontScale="70000" lnSpcReduction="20000"/>
          </a:bodyPr>
          <a:lstStyle/>
          <a:p>
            <a:r>
              <a:rPr lang="en-US" dirty="0"/>
              <a:t>To create the </a:t>
            </a:r>
            <a:r>
              <a:rPr lang="en-US" dirty="0" smtClean="0"/>
              <a:t>sales order table </a:t>
            </a:r>
            <a:r>
              <a:rPr lang="en-US" dirty="0"/>
              <a:t>under the database, execute the query as</a:t>
            </a:r>
          </a:p>
          <a:p>
            <a:pPr marL="0" indent="0">
              <a:buNone/>
            </a:pPr>
            <a:r>
              <a:rPr lang="en-US" dirty="0"/>
              <a:t>                    </a:t>
            </a:r>
            <a:r>
              <a:rPr lang="en-US" b="1" i="1" dirty="0"/>
              <a:t>create table </a:t>
            </a:r>
            <a:r>
              <a:rPr lang="en-US" b="1" i="1" dirty="0" err="1" smtClean="0"/>
              <a:t>SalesOrder</a:t>
            </a:r>
            <a:endParaRPr lang="en-US" b="1" i="1" dirty="0" smtClean="0"/>
          </a:p>
          <a:p>
            <a:pPr marL="0" indent="0">
              <a:buNone/>
            </a:pPr>
            <a:r>
              <a:rPr lang="en-US" b="1" i="1" dirty="0"/>
              <a:t> </a:t>
            </a:r>
            <a:r>
              <a:rPr lang="en-US" b="1" i="1" dirty="0" smtClean="0"/>
              <a:t>                  (</a:t>
            </a:r>
            <a:r>
              <a:rPr lang="en-US" b="1" i="1" dirty="0" err="1"/>
              <a:t>order_id</a:t>
            </a:r>
            <a:r>
              <a:rPr lang="en-US" b="1" i="1" dirty="0"/>
              <a:t> </a:t>
            </a:r>
            <a:r>
              <a:rPr lang="en-US" b="1" i="1" dirty="0" err="1"/>
              <a:t>int</a:t>
            </a:r>
            <a:r>
              <a:rPr lang="en-US" b="1" i="1" dirty="0"/>
              <a:t> primary key </a:t>
            </a:r>
            <a:r>
              <a:rPr lang="en-US" b="1" i="1" dirty="0" err="1"/>
              <a:t>auto_increment</a:t>
            </a:r>
            <a:r>
              <a:rPr lang="en-US" b="1" i="1" dirty="0" smtClean="0"/>
              <a:t>,</a:t>
            </a:r>
          </a:p>
          <a:p>
            <a:pPr marL="0" indent="0">
              <a:buNone/>
            </a:pPr>
            <a:r>
              <a:rPr lang="en-US" b="1" i="1" dirty="0"/>
              <a:t> </a:t>
            </a:r>
            <a:r>
              <a:rPr lang="en-US" b="1" i="1" dirty="0" smtClean="0"/>
              <a:t>                   </a:t>
            </a:r>
            <a:r>
              <a:rPr lang="en-US" b="1" i="1" dirty="0" err="1" smtClean="0"/>
              <a:t>purchase_date</a:t>
            </a:r>
            <a:r>
              <a:rPr lang="en-US" b="1" i="1" dirty="0" smtClean="0"/>
              <a:t> </a:t>
            </a:r>
            <a:r>
              <a:rPr lang="en-US" b="1" i="1" dirty="0" err="1"/>
              <a:t>datetime</a:t>
            </a:r>
            <a:r>
              <a:rPr lang="en-US" b="1" i="1" dirty="0" smtClean="0"/>
              <a:t>,</a:t>
            </a:r>
          </a:p>
          <a:p>
            <a:pPr marL="0" indent="0">
              <a:buNone/>
            </a:pPr>
            <a:r>
              <a:rPr lang="en-US" b="1" i="1" dirty="0"/>
              <a:t> </a:t>
            </a:r>
            <a:r>
              <a:rPr lang="en-US" b="1" i="1" dirty="0" smtClean="0"/>
              <a:t>                   </a:t>
            </a:r>
            <a:r>
              <a:rPr lang="en-US" b="1" i="1" dirty="0" err="1" smtClean="0"/>
              <a:t>bill_to_name</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ship_to_name</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grand_total</a:t>
            </a:r>
            <a:r>
              <a:rPr lang="en-US" b="1" i="1" dirty="0" smtClean="0"/>
              <a:t> </a:t>
            </a:r>
            <a:r>
              <a:rPr lang="en-US" b="1" i="1" dirty="0"/>
              <a:t>float</a:t>
            </a:r>
            <a:r>
              <a:rPr lang="en-US" b="1" i="1" dirty="0" smtClean="0"/>
              <a:t>,</a:t>
            </a:r>
          </a:p>
          <a:p>
            <a:pPr marL="0" indent="0">
              <a:buNone/>
            </a:pPr>
            <a:r>
              <a:rPr lang="en-US" b="1" i="1" dirty="0"/>
              <a:t> </a:t>
            </a:r>
            <a:r>
              <a:rPr lang="en-US" b="1" i="1" dirty="0" smtClean="0"/>
              <a:t>                  </a:t>
            </a:r>
            <a:r>
              <a:rPr lang="en-US" b="1" i="1" dirty="0" err="1" smtClean="0"/>
              <a:t>order_status</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billing_address</a:t>
            </a:r>
            <a:r>
              <a:rPr lang="en-US" b="1" i="1" dirty="0" smtClean="0"/>
              <a:t> </a:t>
            </a:r>
            <a:r>
              <a:rPr lang="en-US" b="1" i="1" dirty="0"/>
              <a:t>text</a:t>
            </a:r>
            <a:r>
              <a:rPr lang="en-US" b="1" i="1" dirty="0" smtClean="0"/>
              <a:t>,</a:t>
            </a:r>
          </a:p>
          <a:p>
            <a:pPr marL="0" indent="0">
              <a:buNone/>
            </a:pPr>
            <a:r>
              <a:rPr lang="en-US" b="1" i="1" dirty="0"/>
              <a:t> </a:t>
            </a:r>
            <a:r>
              <a:rPr lang="en-US" b="1" i="1" dirty="0" smtClean="0"/>
              <a:t>                   </a:t>
            </a:r>
            <a:r>
              <a:rPr lang="en-US" b="1" i="1" dirty="0" err="1" smtClean="0"/>
              <a:t>shipping_address</a:t>
            </a:r>
            <a:r>
              <a:rPr lang="en-US" b="1" i="1" dirty="0" smtClean="0"/>
              <a:t> </a:t>
            </a:r>
            <a:r>
              <a:rPr lang="en-US" b="1" i="1" dirty="0"/>
              <a:t>text</a:t>
            </a:r>
            <a:r>
              <a:rPr lang="en-US" b="1" i="1" dirty="0" smtClean="0"/>
              <a:t>,</a:t>
            </a:r>
          </a:p>
          <a:p>
            <a:pPr marL="0" indent="0">
              <a:buNone/>
            </a:pPr>
            <a:r>
              <a:rPr lang="en-US" b="1" i="1" dirty="0"/>
              <a:t> </a:t>
            </a:r>
            <a:r>
              <a:rPr lang="en-US" b="1" i="1" dirty="0" smtClean="0"/>
              <a:t>                   </a:t>
            </a:r>
            <a:r>
              <a:rPr lang="en-US" b="1" i="1" dirty="0" err="1" smtClean="0"/>
              <a:t>shipping_method</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customer_email</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subtotal </a:t>
            </a:r>
            <a:r>
              <a:rPr lang="en-US" b="1" i="1" dirty="0"/>
              <a:t>float</a:t>
            </a:r>
            <a:r>
              <a:rPr lang="en-US" b="1" i="1" dirty="0" smtClean="0"/>
              <a:t>,</a:t>
            </a:r>
          </a:p>
          <a:p>
            <a:pPr marL="0" indent="0">
              <a:buNone/>
            </a:pPr>
            <a:r>
              <a:rPr lang="en-US" b="1" i="1" dirty="0"/>
              <a:t> </a:t>
            </a:r>
            <a:r>
              <a:rPr lang="en-US" b="1" i="1" dirty="0" smtClean="0"/>
              <a:t>                  </a:t>
            </a:r>
            <a:r>
              <a:rPr lang="en-US" b="1" i="1" dirty="0" err="1" smtClean="0"/>
              <a:t>shipping_amount</a:t>
            </a:r>
            <a:r>
              <a:rPr lang="en-US" b="1" i="1" dirty="0" smtClean="0"/>
              <a:t> </a:t>
            </a:r>
            <a:r>
              <a:rPr lang="en-US" b="1" i="1" dirty="0"/>
              <a:t>float</a:t>
            </a:r>
            <a:r>
              <a:rPr lang="en-US" b="1" i="1" dirty="0" smtClean="0"/>
              <a:t>,</a:t>
            </a:r>
          </a:p>
          <a:p>
            <a:pPr marL="0" indent="0">
              <a:buNone/>
            </a:pPr>
            <a:r>
              <a:rPr lang="en-US" b="1" i="1" dirty="0"/>
              <a:t> </a:t>
            </a:r>
            <a:r>
              <a:rPr lang="en-US" b="1" i="1" dirty="0" smtClean="0"/>
              <a:t>                 </a:t>
            </a:r>
            <a:r>
              <a:rPr lang="en-US" b="1" i="1" dirty="0" err="1" smtClean="0"/>
              <a:t>customer_name</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payment_method</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total_refund</a:t>
            </a:r>
            <a:r>
              <a:rPr lang="en-US" b="1" i="1" dirty="0" smtClean="0"/>
              <a:t> </a:t>
            </a:r>
            <a:r>
              <a:rPr lang="en-US" b="1" i="1" dirty="0"/>
              <a:t>float default 0.00</a:t>
            </a:r>
            <a:r>
              <a:rPr lang="en-US" b="1" i="1" dirty="0" smtClean="0"/>
              <a:t>);</a:t>
            </a:r>
            <a:endParaRPr lang="en-US" b="1" i="1" dirty="0"/>
          </a:p>
        </p:txBody>
      </p:sp>
    </p:spTree>
    <p:extLst>
      <p:ext uri="{BB962C8B-B14F-4D97-AF65-F5344CB8AC3E}">
        <p14:creationId xmlns:p14="http://schemas.microsoft.com/office/powerpoint/2010/main" val="21823999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4300"/>
            <a:ext cx="5982788" cy="533491"/>
          </a:xfrm>
        </p:spPr>
        <p:txBody>
          <a:bodyPr>
            <a:normAutofit/>
          </a:bodyPr>
          <a:lstStyle/>
          <a:p>
            <a:r>
              <a:rPr lang="en-US" dirty="0">
                <a:latin typeface="Times New Roman" panose="02020603050405020304" pitchFamily="18" charset="0"/>
                <a:cs typeface="Times New Roman" panose="02020603050405020304" pitchFamily="18" charset="0"/>
              </a:rPr>
              <a:t>Created </a:t>
            </a:r>
            <a:r>
              <a:rPr lang="en-US" dirty="0" smtClean="0">
                <a:latin typeface="Times New Roman" panose="02020603050405020304" pitchFamily="18" charset="0"/>
                <a:cs typeface="Times New Roman" panose="02020603050405020304" pitchFamily="18" charset="0"/>
              </a:rPr>
              <a:t>Sales Order Table</a:t>
            </a:r>
            <a:endParaRPr lang="en-US" dirty="0"/>
          </a:p>
        </p:txBody>
      </p:sp>
      <p:sp>
        <p:nvSpPr>
          <p:cNvPr id="4" name="Text Placeholder 3"/>
          <p:cNvSpPr>
            <a:spLocks noGrp="1"/>
          </p:cNvSpPr>
          <p:nvPr>
            <p:ph type="body" sz="half" idx="2"/>
          </p:nvPr>
        </p:nvSpPr>
        <p:spPr>
          <a:xfrm>
            <a:off x="119449" y="768622"/>
            <a:ext cx="3261949" cy="5867309"/>
          </a:xfrm>
        </p:spPr>
        <p:txBody>
          <a:bodyPr>
            <a:normAutofit lnSpcReduction="10000"/>
          </a:bodyPr>
          <a:lstStyle/>
          <a:p>
            <a:r>
              <a:rPr lang="en-US" sz="1800" dirty="0"/>
              <a:t> - Created the table by using the primary key, auto </a:t>
            </a:r>
            <a:r>
              <a:rPr lang="en-US" sz="1800" dirty="0" smtClean="0"/>
              <a:t>increment, default key with </a:t>
            </a:r>
            <a:r>
              <a:rPr lang="en-US" sz="1800" dirty="0"/>
              <a:t>different data types</a:t>
            </a:r>
          </a:p>
          <a:p>
            <a:r>
              <a:rPr lang="en-US" sz="1800" dirty="0"/>
              <a:t>        - Columns include </a:t>
            </a:r>
            <a:r>
              <a:rPr lang="en-US" sz="1800" dirty="0" smtClean="0"/>
              <a:t>the order id, purchase date, bill to name, ship to name, grand total, order status, billing address, shipping address, shipping method, customer email, subtotal, shipping amount, customer name, payment method, total refund.</a:t>
            </a:r>
          </a:p>
          <a:p>
            <a:r>
              <a:rPr lang="en-US" sz="1800" dirty="0"/>
              <a:t> </a:t>
            </a:r>
            <a:r>
              <a:rPr lang="en-US" sz="1800" dirty="0" smtClean="0"/>
              <a:t>       - </a:t>
            </a:r>
            <a:r>
              <a:rPr lang="en-US" sz="1800" dirty="0"/>
              <a:t>Here, the </a:t>
            </a:r>
            <a:r>
              <a:rPr lang="en-US" sz="1800" dirty="0" smtClean="0"/>
              <a:t>order id </a:t>
            </a:r>
            <a:r>
              <a:rPr lang="en-US" sz="1800" dirty="0"/>
              <a:t>is used as the primary key, because </a:t>
            </a:r>
            <a:r>
              <a:rPr lang="en-US" sz="1800" dirty="0" smtClean="0"/>
              <a:t>order id </a:t>
            </a:r>
            <a:r>
              <a:rPr lang="en-US" sz="1800" dirty="0"/>
              <a:t>should not be null values also used as auto increment to automatically generate the unique number when the new records are inserted</a:t>
            </a:r>
          </a:p>
          <a:p>
            <a:r>
              <a:rPr lang="en-US" sz="1800" dirty="0"/>
              <a:t>       - Also, </a:t>
            </a:r>
            <a:r>
              <a:rPr lang="en-US" sz="1800" dirty="0" smtClean="0"/>
              <a:t>the default key is used on the total refund to set 0.00, if no values are given.</a:t>
            </a:r>
            <a:endParaRPr lang="en-US" sz="18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5622"/>
          <a:stretch/>
        </p:blipFill>
        <p:spPr>
          <a:xfrm>
            <a:off x="3381398" y="647791"/>
            <a:ext cx="8518865" cy="58313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91032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44" y="208372"/>
            <a:ext cx="9481457" cy="261891"/>
          </a:xfrm>
        </p:spPr>
        <p:txBody>
          <a:bodyPr>
            <a:normAutofit fontScale="90000"/>
          </a:bodyPr>
          <a:lstStyle/>
          <a:p>
            <a:r>
              <a:rPr lang="en-US" dirty="0">
                <a:latin typeface="Times New Roman" panose="02020603050405020304" pitchFamily="18" charset="0"/>
                <a:cs typeface="Times New Roman" panose="02020603050405020304" pitchFamily="18" charset="0"/>
              </a:rPr>
              <a:t>Inserting Values on </a:t>
            </a:r>
            <a:r>
              <a:rPr lang="en-US" dirty="0" smtClean="0">
                <a:latin typeface="Times New Roman" panose="02020603050405020304" pitchFamily="18" charset="0"/>
                <a:cs typeface="Times New Roman" panose="02020603050405020304" pitchFamily="18" charset="0"/>
              </a:rPr>
              <a:t>Table 4: Sales Order</a:t>
            </a:r>
            <a:endParaRPr lang="en-US" dirty="0"/>
          </a:p>
        </p:txBody>
      </p:sp>
      <p:sp>
        <p:nvSpPr>
          <p:cNvPr id="3" name="Content Placeholder 2"/>
          <p:cNvSpPr>
            <a:spLocks noGrp="1"/>
          </p:cNvSpPr>
          <p:nvPr>
            <p:ph idx="1"/>
          </p:nvPr>
        </p:nvSpPr>
        <p:spPr>
          <a:xfrm>
            <a:off x="446313" y="744583"/>
            <a:ext cx="11453949" cy="5917474"/>
          </a:xfrm>
        </p:spPr>
        <p:txBody>
          <a:bodyPr>
            <a:normAutofit fontScale="55000" lnSpcReduction="20000"/>
          </a:bodyPr>
          <a:lstStyle/>
          <a:p>
            <a:r>
              <a:rPr lang="en-US" sz="3200" dirty="0"/>
              <a:t>To insert ten values on the </a:t>
            </a:r>
            <a:r>
              <a:rPr lang="en-US" sz="3200" dirty="0" smtClean="0"/>
              <a:t>Sales Order table</a:t>
            </a:r>
            <a:r>
              <a:rPr lang="en-US" sz="3200" dirty="0"/>
              <a:t>, executed the query as</a:t>
            </a:r>
          </a:p>
          <a:p>
            <a:pPr marL="0" indent="0">
              <a:buNone/>
            </a:pPr>
            <a:r>
              <a:rPr lang="en-US" dirty="0" smtClean="0"/>
              <a:t>             </a:t>
            </a:r>
            <a:r>
              <a:rPr lang="en-US" b="1" i="1" dirty="0"/>
              <a:t>    insert into </a:t>
            </a:r>
            <a:r>
              <a:rPr lang="en-US" b="1" i="1" dirty="0" err="1"/>
              <a:t>SalesOrder</a:t>
            </a:r>
            <a:r>
              <a:rPr lang="en-US" b="1" i="1" dirty="0"/>
              <a:t> </a:t>
            </a:r>
          </a:p>
          <a:p>
            <a:pPr marL="0" indent="0">
              <a:buNone/>
            </a:pPr>
            <a:r>
              <a:rPr lang="en-US" b="1" i="1" dirty="0" smtClean="0"/>
              <a:t>                (</a:t>
            </a:r>
            <a:r>
              <a:rPr lang="en-US" b="1" i="1" dirty="0" err="1"/>
              <a:t>purchase_date</a:t>
            </a:r>
            <a:r>
              <a:rPr lang="en-US" b="1" i="1" dirty="0"/>
              <a:t>, </a:t>
            </a:r>
            <a:r>
              <a:rPr lang="en-US" b="1" i="1" dirty="0" err="1"/>
              <a:t>bill_to_name</a:t>
            </a:r>
            <a:r>
              <a:rPr lang="en-US" b="1" i="1" dirty="0"/>
              <a:t>, </a:t>
            </a:r>
            <a:r>
              <a:rPr lang="en-US" b="1" i="1" dirty="0" err="1"/>
              <a:t>ship_to_name</a:t>
            </a:r>
            <a:r>
              <a:rPr lang="en-US" b="1" i="1" dirty="0"/>
              <a:t>, </a:t>
            </a:r>
            <a:r>
              <a:rPr lang="en-US" b="1" i="1" dirty="0" err="1"/>
              <a:t>grand_total</a:t>
            </a:r>
            <a:r>
              <a:rPr lang="en-US" b="1" i="1" dirty="0"/>
              <a:t>, </a:t>
            </a:r>
            <a:r>
              <a:rPr lang="en-US" b="1" i="1" dirty="0" err="1"/>
              <a:t>order_status,billing_address</a:t>
            </a:r>
            <a:r>
              <a:rPr lang="en-US" b="1" i="1" dirty="0"/>
              <a:t>, </a:t>
            </a:r>
            <a:r>
              <a:rPr lang="en-US" b="1" i="1" dirty="0" err="1"/>
              <a:t>shipping_address</a:t>
            </a:r>
            <a:r>
              <a:rPr lang="en-US" b="1" i="1" dirty="0"/>
              <a:t>, </a:t>
            </a:r>
            <a:r>
              <a:rPr lang="en-US" b="1" i="1" dirty="0" err="1"/>
              <a:t>shipping_method</a:t>
            </a:r>
            <a:r>
              <a:rPr lang="en-US" b="1" i="1" dirty="0"/>
              <a:t>, </a:t>
            </a:r>
            <a:r>
              <a:rPr lang="en-US" b="1" i="1" dirty="0" err="1"/>
              <a:t>customer_email</a:t>
            </a:r>
            <a:r>
              <a:rPr lang="en-US" b="1" i="1" dirty="0"/>
              <a:t>, subtotal, </a:t>
            </a:r>
            <a:r>
              <a:rPr lang="en-US" b="1" i="1" dirty="0" err="1"/>
              <a:t>shipping_amount</a:t>
            </a:r>
            <a:r>
              <a:rPr lang="en-US" b="1" i="1" dirty="0"/>
              <a:t>, </a:t>
            </a:r>
            <a:r>
              <a:rPr lang="en-US" b="1" i="1" dirty="0" err="1"/>
              <a:t>customer_name</a:t>
            </a:r>
            <a:r>
              <a:rPr lang="en-US" b="1" i="1" dirty="0"/>
              <a:t>, </a:t>
            </a:r>
            <a:r>
              <a:rPr lang="en-US" b="1" i="1" dirty="0" err="1"/>
              <a:t>payment_method</a:t>
            </a:r>
            <a:r>
              <a:rPr lang="en-US" b="1" i="1" dirty="0"/>
              <a:t>, </a:t>
            </a:r>
            <a:r>
              <a:rPr lang="en-US" b="1" i="1" dirty="0" err="1"/>
              <a:t>total_refund</a:t>
            </a:r>
            <a:r>
              <a:rPr lang="en-US" b="1" i="1" dirty="0" smtClean="0"/>
              <a:t>)</a:t>
            </a:r>
          </a:p>
          <a:p>
            <a:pPr marL="0" indent="0">
              <a:buNone/>
            </a:pPr>
            <a:r>
              <a:rPr lang="en-US" b="1" i="1" dirty="0" smtClean="0"/>
              <a:t>                Values</a:t>
            </a:r>
          </a:p>
          <a:p>
            <a:pPr marL="0" indent="0">
              <a:buNone/>
            </a:pPr>
            <a:r>
              <a:rPr lang="en-US" b="1" i="1" dirty="0"/>
              <a:t> </a:t>
            </a:r>
            <a:r>
              <a:rPr lang="en-US" b="1" i="1" dirty="0" smtClean="0"/>
              <a:t>              (</a:t>
            </a:r>
            <a:r>
              <a:rPr lang="en-US" b="1" i="1" dirty="0"/>
              <a:t>'2025-04-01 10:15:00', 'Alice Johnson', 'Alice Johnson', 79.99, 'Completed', '123 Main St, New York, NY', '123 Main St, New York, NY', 'Standard </a:t>
            </a:r>
            <a:r>
              <a:rPr lang="en-US" b="1" i="1" dirty="0" err="1"/>
              <a:t>Shipping','alice.johnson@example.com</a:t>
            </a:r>
            <a:r>
              <a:rPr lang="en-US" b="1" i="1" dirty="0"/>
              <a:t>', 69.99, 10.00, 'Alice Johnson', 'Credit Card', 0.00), </a:t>
            </a:r>
            <a:endParaRPr lang="en-US" b="1" i="1" dirty="0" smtClean="0"/>
          </a:p>
          <a:p>
            <a:pPr marL="0" indent="0">
              <a:buNone/>
            </a:pPr>
            <a:r>
              <a:rPr lang="en-US" b="1" i="1" dirty="0"/>
              <a:t> </a:t>
            </a:r>
            <a:r>
              <a:rPr lang="en-US" b="1" i="1" dirty="0" smtClean="0"/>
              <a:t>             (</a:t>
            </a:r>
            <a:r>
              <a:rPr lang="en-US" b="1" i="1" dirty="0"/>
              <a:t>'2025-04-02 14:30:00', 'Bob Smith', 'Bob Smith', 49.99, 'Shipped', '456 Oak Ave, Los Angeles, CA', '456 Oak Ave, Los Angeles, CA',  'Express </a:t>
            </a:r>
            <a:r>
              <a:rPr lang="en-US" b="1" i="1" dirty="0" err="1"/>
              <a:t>Shipping','bob.smith@example.com</a:t>
            </a:r>
            <a:r>
              <a:rPr lang="en-US" b="1" i="1" dirty="0"/>
              <a:t>', 45.99, 4.00, 'Bob Smith', 'PayPal', 0.00</a:t>
            </a:r>
            <a:r>
              <a:rPr lang="en-US" b="1" i="1" dirty="0" smtClean="0"/>
              <a:t>),</a:t>
            </a:r>
          </a:p>
          <a:p>
            <a:pPr marL="0" indent="0">
              <a:buNone/>
            </a:pPr>
            <a:r>
              <a:rPr lang="en-US" b="1" i="1" dirty="0"/>
              <a:t> </a:t>
            </a:r>
            <a:r>
              <a:rPr lang="en-US" b="1" i="1" dirty="0" smtClean="0"/>
              <a:t>            (</a:t>
            </a:r>
            <a:r>
              <a:rPr lang="en-US" b="1" i="1" dirty="0"/>
              <a:t>'2025-04-03 09:00:00', 'Charlie Brown', 'Lucy Van Pelt', 109.50, 'Pending','789 Pine Rd, Chicago, IL', '321 Elm St, Houston, TX', 'Standard </a:t>
            </a:r>
            <a:r>
              <a:rPr lang="en-US" b="1" i="1" dirty="0" err="1"/>
              <a:t>Shipping','charlie.brown@example.com</a:t>
            </a:r>
            <a:r>
              <a:rPr lang="en-US" b="1" i="1" dirty="0"/>
              <a:t>', 99.50, 10.00, 'Charlie Brown', 'Credit Card', 0.00</a:t>
            </a:r>
            <a:r>
              <a:rPr lang="en-US" b="1" i="1" dirty="0" smtClean="0"/>
              <a:t>),</a:t>
            </a:r>
          </a:p>
          <a:p>
            <a:pPr marL="0" indent="0">
              <a:buNone/>
            </a:pPr>
            <a:r>
              <a:rPr lang="en-US" b="1" i="1" dirty="0"/>
              <a:t> </a:t>
            </a:r>
            <a:r>
              <a:rPr lang="en-US" b="1" i="1" dirty="0" smtClean="0"/>
              <a:t>            (</a:t>
            </a:r>
            <a:r>
              <a:rPr lang="en-US" b="1" i="1" dirty="0"/>
              <a:t>'2025-04-04 16:20:00', 'Diana Prince', 'Diana Prince', 129.99, 'Completed', '321 Elm St, Houston, TX', '321 Elm St, Houston, TX', 'Standard </a:t>
            </a:r>
            <a:r>
              <a:rPr lang="en-US" b="1" i="1" dirty="0" err="1"/>
              <a:t>Shipping','diana.prince@example.com</a:t>
            </a:r>
            <a:r>
              <a:rPr lang="en-US" b="1" i="1" dirty="0"/>
              <a:t>', 119.99, 10.00, 'Diana Prince', 'Credit Card', 0.00</a:t>
            </a:r>
            <a:r>
              <a:rPr lang="en-US" b="1" i="1" dirty="0" smtClean="0"/>
              <a:t>),</a:t>
            </a:r>
          </a:p>
          <a:p>
            <a:pPr marL="0" indent="0">
              <a:buNone/>
            </a:pPr>
            <a:r>
              <a:rPr lang="en-US" b="1" i="1" dirty="0"/>
              <a:t> </a:t>
            </a:r>
            <a:r>
              <a:rPr lang="en-US" b="1" i="1" dirty="0" smtClean="0"/>
              <a:t>           (</a:t>
            </a:r>
            <a:r>
              <a:rPr lang="en-US" b="1" i="1" dirty="0"/>
              <a:t>'2025-04-05 11:45:00', 'Ethan Hunt', '</a:t>
            </a:r>
            <a:r>
              <a:rPr lang="en-US" b="1" i="1" dirty="0" err="1"/>
              <a:t>Benji</a:t>
            </a:r>
            <a:r>
              <a:rPr lang="en-US" b="1" i="1" dirty="0"/>
              <a:t> Dunn', 159.99, 'Shipped','654 Cedar Ln, Phoenix, AZ', '789 Willow Way, San Diego, CA', 'Express </a:t>
            </a:r>
            <a:r>
              <a:rPr lang="en-US" b="1" i="1" dirty="0" err="1"/>
              <a:t>Shipping','ethan.hunt@example.com</a:t>
            </a:r>
            <a:r>
              <a:rPr lang="en-US" b="1" i="1" dirty="0"/>
              <a:t>', 149.99, 10.00, 'Ethan Hunt', 'Credit Card', 0.00</a:t>
            </a:r>
            <a:r>
              <a:rPr lang="en-US" b="1" i="1" dirty="0" smtClean="0"/>
              <a:t>),</a:t>
            </a:r>
          </a:p>
          <a:p>
            <a:pPr marL="0" indent="0">
              <a:buNone/>
            </a:pPr>
            <a:r>
              <a:rPr lang="en-US" b="1" i="1" dirty="0"/>
              <a:t> </a:t>
            </a:r>
            <a:r>
              <a:rPr lang="en-US" b="1" i="1" dirty="0" smtClean="0"/>
              <a:t>           (</a:t>
            </a:r>
            <a:r>
              <a:rPr lang="en-US" b="1" i="1" dirty="0"/>
              <a:t>'2025-04-06 13:10:00', 'Fiona Gallagher', 'Fiona Gallagher', 39.99, 'Completed','147 Maple </a:t>
            </a:r>
            <a:r>
              <a:rPr lang="en-US" b="1" i="1" dirty="0" err="1"/>
              <a:t>Dr</a:t>
            </a:r>
            <a:r>
              <a:rPr lang="en-US" b="1" i="1" dirty="0"/>
              <a:t>, Philadelphia, PA', '147 Maple </a:t>
            </a:r>
            <a:r>
              <a:rPr lang="en-US" b="1" i="1" dirty="0" err="1"/>
              <a:t>Dr</a:t>
            </a:r>
            <a:r>
              <a:rPr lang="en-US" b="1" i="1" dirty="0"/>
              <a:t>, Philadelphia, PA', 'Standard </a:t>
            </a:r>
            <a:r>
              <a:rPr lang="en-US" b="1" i="1" dirty="0" err="1"/>
              <a:t>Shipping','fiona.gallagher@example.com</a:t>
            </a:r>
            <a:r>
              <a:rPr lang="en-US" b="1" i="1" dirty="0"/>
              <a:t>', 35.99, 4.00, 'Fiona Gallagher', 'Debit Card', 0.00</a:t>
            </a:r>
            <a:r>
              <a:rPr lang="en-US" b="1" i="1" dirty="0" smtClean="0"/>
              <a:t>),</a:t>
            </a:r>
          </a:p>
          <a:p>
            <a:pPr marL="0" indent="0">
              <a:buNone/>
            </a:pPr>
            <a:r>
              <a:rPr lang="en-US" b="1" i="1" dirty="0"/>
              <a:t> </a:t>
            </a:r>
            <a:r>
              <a:rPr lang="en-US" b="1" i="1" dirty="0" smtClean="0"/>
              <a:t>           (</a:t>
            </a:r>
            <a:r>
              <a:rPr lang="en-US" b="1" i="1" dirty="0"/>
              <a:t>'2025-04-07 08:00:00', 'George Martin', 'George Martin', 289.99, 'Completed','258 Birch Blvd, San Antonio, TX', '258 Birch Blvd, San Antonio, TX', 'Standard </a:t>
            </a:r>
            <a:r>
              <a:rPr lang="en-US" b="1" i="1" dirty="0" err="1"/>
              <a:t>Shipping','george.martin@example.com</a:t>
            </a:r>
            <a:r>
              <a:rPr lang="en-US" b="1" i="1" dirty="0"/>
              <a:t>', 279.99, 10.00, 'George Martin', 'Credit Card', 0.00</a:t>
            </a:r>
            <a:r>
              <a:rPr lang="en-US" b="1" i="1" dirty="0" smtClean="0"/>
              <a:t>),</a:t>
            </a:r>
          </a:p>
          <a:p>
            <a:pPr marL="0" indent="0">
              <a:buNone/>
            </a:pPr>
            <a:r>
              <a:rPr lang="en-US" b="1" i="1" dirty="0"/>
              <a:t> </a:t>
            </a:r>
            <a:r>
              <a:rPr lang="en-US" b="1" i="1" dirty="0" smtClean="0"/>
              <a:t>          (</a:t>
            </a:r>
            <a:r>
              <a:rPr lang="en-US" b="1" i="1" dirty="0"/>
              <a:t>'2025-04-08 15:45:00', 'Hannah Lee', 'Hannah Lee', 64.99, 'Pending','369 Willow Way, San Diego, CA', '369 Willow Way, San Diego, CA', 'Standard </a:t>
            </a:r>
            <a:r>
              <a:rPr lang="en-US" b="1" i="1" dirty="0" err="1"/>
              <a:t>Shipping','hannah.lee@example.com</a:t>
            </a:r>
            <a:r>
              <a:rPr lang="en-US" b="1" i="1" dirty="0"/>
              <a:t>', 59.99, 5.00, 'Hannah Lee', 'PayPal', 0.00</a:t>
            </a:r>
            <a:r>
              <a:rPr lang="en-US" b="1" i="1" dirty="0" smtClean="0"/>
              <a:t>),</a:t>
            </a:r>
          </a:p>
          <a:p>
            <a:pPr marL="0" indent="0">
              <a:buNone/>
            </a:pPr>
            <a:r>
              <a:rPr lang="en-US" b="1" i="1" dirty="0"/>
              <a:t> </a:t>
            </a:r>
            <a:r>
              <a:rPr lang="en-US" b="1" i="1" dirty="0" smtClean="0"/>
              <a:t>          (</a:t>
            </a:r>
            <a:r>
              <a:rPr lang="en-US" b="1" i="1" dirty="0"/>
              <a:t>'2025-04-09 17:25:00', 'Ivan </a:t>
            </a:r>
            <a:r>
              <a:rPr lang="en-US" b="1" i="1" dirty="0" err="1"/>
              <a:t>Petrov</a:t>
            </a:r>
            <a:r>
              <a:rPr lang="en-US" b="1" i="1" dirty="0"/>
              <a:t>', 'Ivan </a:t>
            </a:r>
            <a:r>
              <a:rPr lang="en-US" b="1" i="1" dirty="0" err="1"/>
              <a:t>Petrov</a:t>
            </a:r>
            <a:r>
              <a:rPr lang="en-US" b="1" i="1" dirty="0"/>
              <a:t>', 99.99, 'Completed','753 Aspen Cir, Dallas, TX', '753 Aspen Cir, Dallas, TX', 'Express </a:t>
            </a:r>
            <a:r>
              <a:rPr lang="en-US" b="1" i="1" dirty="0" err="1"/>
              <a:t>Shipping','ivan.petrov@example.com</a:t>
            </a:r>
            <a:r>
              <a:rPr lang="en-US" b="1" i="1" dirty="0"/>
              <a:t>', 89.99, 10.00, 'Ivan </a:t>
            </a:r>
            <a:r>
              <a:rPr lang="en-US" b="1" i="1" dirty="0" err="1"/>
              <a:t>Petrov</a:t>
            </a:r>
            <a:r>
              <a:rPr lang="en-US" b="1" i="1" dirty="0"/>
              <a:t>', 'Credit Card', 5.00</a:t>
            </a:r>
            <a:r>
              <a:rPr lang="en-US" b="1" i="1" dirty="0" smtClean="0"/>
              <a:t>),</a:t>
            </a:r>
          </a:p>
          <a:p>
            <a:pPr marL="0" indent="0">
              <a:buNone/>
            </a:pPr>
            <a:r>
              <a:rPr lang="en-US" b="1" i="1" dirty="0"/>
              <a:t> </a:t>
            </a:r>
            <a:r>
              <a:rPr lang="en-US" b="1" i="1" dirty="0" smtClean="0"/>
              <a:t>          (</a:t>
            </a:r>
            <a:r>
              <a:rPr lang="en-US" b="1" i="1" dirty="0"/>
              <a:t>'2025-04-10 12:50:00', 'Julia Roberts', 'Julia Roberts', 79.50, 'Refunded', '951 Poplar St, San Jose, CA', '951 Poplar St, San Jose, CA', 'Standard </a:t>
            </a:r>
            <a:r>
              <a:rPr lang="en-US" b="1" i="1" dirty="0" err="1"/>
              <a:t>Shipping','julia.roberts@example.com</a:t>
            </a:r>
            <a:r>
              <a:rPr lang="en-US" b="1" i="1" dirty="0"/>
              <a:t>', 69.50, 10.00, 'Julia Roberts', 'Credit Card', 79.50);</a:t>
            </a:r>
          </a:p>
        </p:txBody>
      </p:sp>
    </p:spTree>
    <p:extLst>
      <p:ext uri="{BB962C8B-B14F-4D97-AF65-F5344CB8AC3E}">
        <p14:creationId xmlns:p14="http://schemas.microsoft.com/office/powerpoint/2010/main" val="2413917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14" y="452438"/>
            <a:ext cx="10537372" cy="534534"/>
          </a:xfrm>
        </p:spPr>
        <p:txBody>
          <a:bodyPr/>
          <a:lstStyle/>
          <a:p>
            <a:r>
              <a:rPr lang="en-US" dirty="0" smtClean="0">
                <a:latin typeface="Times New Roman" panose="02020603050405020304" pitchFamily="18" charset="0"/>
                <a:cs typeface="Times New Roman" panose="02020603050405020304" pitchFamily="18" charset="0"/>
              </a:rPr>
              <a:t>Inserted values on the Sales Order table</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520474" y="1191079"/>
            <a:ext cx="11874727" cy="598714"/>
          </a:xfrm>
        </p:spPr>
        <p:txBody>
          <a:bodyPr>
            <a:normAutofit/>
          </a:bodyPr>
          <a:lstStyle/>
          <a:p>
            <a:r>
              <a:rPr lang="en-US" sz="1800" dirty="0" smtClean="0"/>
              <a:t>- Inserted ten values in the Sales Order table</a:t>
            </a: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920" y="1621064"/>
            <a:ext cx="10340566" cy="5040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177017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231321"/>
            <a:ext cx="10515600" cy="980349"/>
          </a:xfrm>
        </p:spPr>
        <p:txBody>
          <a:bodyPr/>
          <a:lstStyle/>
          <a:p>
            <a:r>
              <a:rPr lang="en-US" dirty="0">
                <a:latin typeface="Times New Roman" panose="02020603050405020304" pitchFamily="18" charset="0"/>
                <a:cs typeface="Times New Roman" panose="02020603050405020304" pitchFamily="18" charset="0"/>
              </a:rPr>
              <a:t>View all values in the </a:t>
            </a:r>
            <a:r>
              <a:rPr lang="en-US" dirty="0" smtClean="0">
                <a:latin typeface="Times New Roman" panose="02020603050405020304" pitchFamily="18" charset="0"/>
                <a:cs typeface="Times New Roman" panose="02020603050405020304" pitchFamily="18" charset="0"/>
              </a:rPr>
              <a:t>Sales Order table</a:t>
            </a:r>
            <a:endParaRPr lang="en-US" dirty="0"/>
          </a:p>
        </p:txBody>
      </p:sp>
      <p:sp>
        <p:nvSpPr>
          <p:cNvPr id="3" name="Content Placeholder 2"/>
          <p:cNvSpPr>
            <a:spLocks noGrp="1"/>
          </p:cNvSpPr>
          <p:nvPr>
            <p:ph idx="1"/>
          </p:nvPr>
        </p:nvSpPr>
        <p:spPr>
          <a:xfrm>
            <a:off x="838200" y="1211670"/>
            <a:ext cx="10515600" cy="4351338"/>
          </a:xfrm>
        </p:spPr>
        <p:txBody>
          <a:bodyPr/>
          <a:lstStyle/>
          <a:p>
            <a:r>
              <a:rPr lang="en-US" dirty="0"/>
              <a:t>To view all the values in the </a:t>
            </a:r>
            <a:r>
              <a:rPr lang="en-US" dirty="0" smtClean="0"/>
              <a:t>Sales Order table</a:t>
            </a:r>
            <a:r>
              <a:rPr lang="en-US" dirty="0"/>
              <a:t>, executed the query as</a:t>
            </a:r>
          </a:p>
          <a:p>
            <a:pPr marL="0" indent="0">
              <a:buNone/>
            </a:pPr>
            <a:r>
              <a:rPr lang="en-US" dirty="0"/>
              <a:t>                               </a:t>
            </a:r>
            <a:r>
              <a:rPr lang="en-US" b="1" i="1" dirty="0"/>
              <a:t>select * from </a:t>
            </a:r>
            <a:r>
              <a:rPr lang="en-US" b="1" i="1" dirty="0" err="1" smtClean="0"/>
              <a:t>SalesOrder</a:t>
            </a:r>
            <a:r>
              <a:rPr lang="en-US" b="1" i="1" dirty="0" smtClean="0"/>
              <a:t>;</a:t>
            </a:r>
            <a:endParaRPr lang="en-US"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29" y="2192019"/>
            <a:ext cx="9731829" cy="45484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28843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208372"/>
            <a:ext cx="10578737" cy="457835"/>
          </a:xfrm>
        </p:spPr>
        <p:txBody>
          <a:bodyPr>
            <a:normAutofit fontScale="90000"/>
          </a:bodyPr>
          <a:lstStyle/>
          <a:p>
            <a:r>
              <a:rPr lang="en-US" dirty="0">
                <a:latin typeface="Times New Roman" panose="02020603050405020304" pitchFamily="18" charset="0"/>
                <a:cs typeface="Times New Roman" panose="02020603050405020304" pitchFamily="18" charset="0"/>
              </a:rPr>
              <a:t>Creating </a:t>
            </a:r>
            <a:r>
              <a:rPr lang="en-US" dirty="0" smtClean="0">
                <a:latin typeface="Times New Roman" panose="02020603050405020304" pitchFamily="18" charset="0"/>
                <a:cs typeface="Times New Roman" panose="02020603050405020304" pitchFamily="18" charset="0"/>
              </a:rPr>
              <a:t>Table - 5: Invoices</a:t>
            </a:r>
            <a:endParaRPr lang="en-US" dirty="0"/>
          </a:p>
        </p:txBody>
      </p:sp>
      <p:sp>
        <p:nvSpPr>
          <p:cNvPr id="3" name="Content Placeholder 2"/>
          <p:cNvSpPr>
            <a:spLocks noGrp="1"/>
          </p:cNvSpPr>
          <p:nvPr>
            <p:ph idx="1"/>
          </p:nvPr>
        </p:nvSpPr>
        <p:spPr>
          <a:xfrm>
            <a:off x="694509" y="849086"/>
            <a:ext cx="10515600" cy="6008914"/>
          </a:xfrm>
        </p:spPr>
        <p:txBody>
          <a:bodyPr>
            <a:normAutofit fontScale="70000" lnSpcReduction="20000"/>
          </a:bodyPr>
          <a:lstStyle/>
          <a:p>
            <a:r>
              <a:rPr lang="en-US" dirty="0"/>
              <a:t>To create the </a:t>
            </a:r>
            <a:r>
              <a:rPr lang="en-US" dirty="0" smtClean="0"/>
              <a:t>Invoices table </a:t>
            </a:r>
            <a:r>
              <a:rPr lang="en-US" dirty="0"/>
              <a:t>under the database, execute the query as</a:t>
            </a:r>
          </a:p>
          <a:p>
            <a:pPr marL="0" indent="0">
              <a:buNone/>
            </a:pPr>
            <a:r>
              <a:rPr lang="en-US" dirty="0"/>
              <a:t>                    </a:t>
            </a:r>
            <a:r>
              <a:rPr lang="en-US" b="1" i="1" dirty="0"/>
              <a:t>create table Invoices </a:t>
            </a:r>
            <a:endParaRPr lang="en-US" b="1" i="1" dirty="0" smtClean="0"/>
          </a:p>
          <a:p>
            <a:pPr marL="0" indent="0">
              <a:buNone/>
            </a:pPr>
            <a:r>
              <a:rPr lang="en-US" b="1" i="1" dirty="0"/>
              <a:t> </a:t>
            </a:r>
            <a:r>
              <a:rPr lang="en-US" b="1" i="1" dirty="0" smtClean="0"/>
              <a:t>                   (</a:t>
            </a:r>
            <a:r>
              <a:rPr lang="en-US" b="1" i="1" dirty="0" err="1"/>
              <a:t>invoice_id</a:t>
            </a:r>
            <a:r>
              <a:rPr lang="en-US" b="1" i="1" dirty="0"/>
              <a:t> </a:t>
            </a:r>
            <a:r>
              <a:rPr lang="en-US" b="1" i="1" dirty="0" err="1"/>
              <a:t>int</a:t>
            </a:r>
            <a:r>
              <a:rPr lang="en-US" b="1" i="1" dirty="0"/>
              <a:t> primary key </a:t>
            </a:r>
            <a:r>
              <a:rPr lang="en-US" b="1" i="1" dirty="0" err="1"/>
              <a:t>auto_increment</a:t>
            </a:r>
            <a:r>
              <a:rPr lang="en-US" b="1" i="1" dirty="0"/>
              <a:t>, </a:t>
            </a:r>
            <a:endParaRPr lang="en-US" b="1" i="1" dirty="0" smtClean="0"/>
          </a:p>
          <a:p>
            <a:pPr marL="0" indent="0">
              <a:buNone/>
            </a:pPr>
            <a:r>
              <a:rPr lang="en-US" b="1" i="1" dirty="0"/>
              <a:t> </a:t>
            </a:r>
            <a:r>
              <a:rPr lang="en-US" b="1" i="1" dirty="0" smtClean="0"/>
              <a:t>                    </a:t>
            </a:r>
            <a:r>
              <a:rPr lang="en-US" b="1" i="1" dirty="0" err="1" smtClean="0"/>
              <a:t>invoice_date</a:t>
            </a:r>
            <a:r>
              <a:rPr lang="en-US" b="1" i="1" dirty="0" smtClean="0"/>
              <a:t> </a:t>
            </a:r>
            <a:r>
              <a:rPr lang="en-US" b="1" i="1" dirty="0" err="1"/>
              <a:t>datetime</a:t>
            </a:r>
            <a:r>
              <a:rPr lang="en-US" b="1" i="1" dirty="0"/>
              <a:t>, </a:t>
            </a:r>
            <a:endParaRPr lang="en-US" b="1" i="1" dirty="0" smtClean="0"/>
          </a:p>
          <a:p>
            <a:pPr marL="0" indent="0">
              <a:buNone/>
            </a:pPr>
            <a:r>
              <a:rPr lang="en-US" b="1" i="1" dirty="0"/>
              <a:t> </a:t>
            </a:r>
            <a:r>
              <a:rPr lang="en-US" b="1" i="1" dirty="0" smtClean="0"/>
              <a:t>                    </a:t>
            </a:r>
            <a:r>
              <a:rPr lang="en-US" b="1" i="1" dirty="0" err="1" smtClean="0"/>
              <a:t>order_id</a:t>
            </a:r>
            <a:r>
              <a:rPr lang="en-US" b="1" i="1" dirty="0" smtClean="0"/>
              <a:t> </a:t>
            </a:r>
            <a:r>
              <a:rPr lang="en-US" b="1" i="1" dirty="0" err="1"/>
              <a:t>int</a:t>
            </a:r>
            <a:r>
              <a:rPr lang="en-US" b="1" i="1" dirty="0"/>
              <a:t>, </a:t>
            </a:r>
            <a:endParaRPr lang="en-US" b="1" i="1" dirty="0" smtClean="0"/>
          </a:p>
          <a:p>
            <a:pPr marL="0" indent="0">
              <a:buNone/>
            </a:pPr>
            <a:r>
              <a:rPr lang="en-US" b="1" i="1" dirty="0"/>
              <a:t> </a:t>
            </a:r>
            <a:r>
              <a:rPr lang="en-US" b="1" i="1" dirty="0" smtClean="0"/>
              <a:t>                    </a:t>
            </a:r>
            <a:r>
              <a:rPr lang="en-US" b="1" i="1" dirty="0" err="1" smtClean="0"/>
              <a:t>bill_to_name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invoice_status</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grand_total</a:t>
            </a:r>
            <a:r>
              <a:rPr lang="en-US" b="1" i="1" dirty="0" smtClean="0"/>
              <a:t> </a:t>
            </a:r>
            <a:r>
              <a:rPr lang="en-US" b="1" i="1" dirty="0"/>
              <a:t>float, </a:t>
            </a:r>
            <a:endParaRPr lang="en-US" b="1" i="1" dirty="0" smtClean="0"/>
          </a:p>
          <a:p>
            <a:pPr marL="0" indent="0">
              <a:buNone/>
            </a:pPr>
            <a:r>
              <a:rPr lang="en-US" b="1" i="1" dirty="0"/>
              <a:t> </a:t>
            </a:r>
            <a:r>
              <a:rPr lang="en-US" b="1" i="1" dirty="0" smtClean="0"/>
              <a:t>                   </a:t>
            </a:r>
            <a:r>
              <a:rPr lang="en-US" b="1" i="1" dirty="0" err="1" smtClean="0"/>
              <a:t>billing_address</a:t>
            </a:r>
            <a:r>
              <a:rPr lang="en-US" b="1" i="1" dirty="0" smtClean="0"/>
              <a:t> </a:t>
            </a:r>
            <a:r>
              <a:rPr lang="en-US" b="1" i="1" dirty="0"/>
              <a:t>text, </a:t>
            </a:r>
            <a:endParaRPr lang="en-US" b="1" i="1" dirty="0" smtClean="0"/>
          </a:p>
          <a:p>
            <a:pPr marL="0" indent="0">
              <a:buNone/>
            </a:pPr>
            <a:r>
              <a:rPr lang="en-US" b="1" i="1" dirty="0"/>
              <a:t> </a:t>
            </a:r>
            <a:r>
              <a:rPr lang="en-US" b="1" i="1" dirty="0" smtClean="0"/>
              <a:t>                   </a:t>
            </a:r>
            <a:r>
              <a:rPr lang="en-US" b="1" i="1" dirty="0" err="1" smtClean="0"/>
              <a:t>shipping_address</a:t>
            </a:r>
            <a:r>
              <a:rPr lang="en-US" b="1" i="1" dirty="0" smtClean="0"/>
              <a:t> </a:t>
            </a:r>
            <a:r>
              <a:rPr lang="en-US" b="1" i="1" dirty="0"/>
              <a:t>text, </a:t>
            </a:r>
            <a:endParaRPr lang="en-US" b="1" i="1" dirty="0" smtClean="0"/>
          </a:p>
          <a:p>
            <a:pPr marL="0" indent="0">
              <a:buNone/>
            </a:pPr>
            <a:r>
              <a:rPr lang="en-US" b="1" i="1" dirty="0"/>
              <a:t> </a:t>
            </a:r>
            <a:r>
              <a:rPr lang="en-US" b="1" i="1" dirty="0" smtClean="0"/>
              <a:t>                  </a:t>
            </a:r>
            <a:r>
              <a:rPr lang="en-US" b="1" i="1" dirty="0" err="1" smtClean="0"/>
              <a:t>customer_name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customer_email</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payment_method</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shipping_method</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subtotal </a:t>
            </a:r>
            <a:r>
              <a:rPr lang="en-US" b="1" i="1" dirty="0"/>
              <a:t>float, </a:t>
            </a:r>
            <a:endParaRPr lang="en-US" b="1" i="1" dirty="0" smtClean="0"/>
          </a:p>
          <a:p>
            <a:pPr marL="0" indent="0">
              <a:buNone/>
            </a:pPr>
            <a:r>
              <a:rPr lang="en-US" b="1" i="1" dirty="0"/>
              <a:t> </a:t>
            </a:r>
            <a:r>
              <a:rPr lang="en-US" b="1" i="1" dirty="0" smtClean="0"/>
              <a:t>                  </a:t>
            </a:r>
            <a:r>
              <a:rPr lang="en-US" b="1" i="1" dirty="0" err="1" smtClean="0"/>
              <a:t>shipping_amount</a:t>
            </a:r>
            <a:r>
              <a:rPr lang="en-US" b="1" i="1" dirty="0" smtClean="0"/>
              <a:t> </a:t>
            </a:r>
            <a:r>
              <a:rPr lang="en-US" b="1" i="1" dirty="0"/>
              <a:t>float, </a:t>
            </a:r>
          </a:p>
          <a:p>
            <a:pPr marL="0" indent="0">
              <a:buNone/>
            </a:pPr>
            <a:r>
              <a:rPr lang="en-US" b="1" i="1" dirty="0" smtClean="0"/>
              <a:t>                  foreign </a:t>
            </a:r>
            <a:r>
              <a:rPr lang="en-US" b="1" i="1" dirty="0"/>
              <a:t>key (</a:t>
            </a:r>
            <a:r>
              <a:rPr lang="en-US" b="1" i="1" dirty="0" err="1"/>
              <a:t>order_id</a:t>
            </a:r>
            <a:r>
              <a:rPr lang="en-US" b="1" i="1" dirty="0"/>
              <a:t>) references </a:t>
            </a:r>
            <a:r>
              <a:rPr lang="en-US" b="1" i="1" dirty="0" err="1"/>
              <a:t>SalesOrder</a:t>
            </a:r>
            <a:r>
              <a:rPr lang="en-US" b="1" i="1" dirty="0"/>
              <a:t>(</a:t>
            </a:r>
            <a:r>
              <a:rPr lang="en-US" b="1" i="1" dirty="0" err="1"/>
              <a:t>order_id</a:t>
            </a:r>
            <a:r>
              <a:rPr lang="en-US" b="1" i="1" dirty="0"/>
              <a:t>));</a:t>
            </a:r>
          </a:p>
        </p:txBody>
      </p:sp>
    </p:spTree>
    <p:extLst>
      <p:ext uri="{BB962C8B-B14F-4D97-AF65-F5344CB8AC3E}">
        <p14:creationId xmlns:p14="http://schemas.microsoft.com/office/powerpoint/2010/main" val="658299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20775"/>
          </a:xfrm>
        </p:spPr>
        <p:txBody>
          <a:bodyPr/>
          <a:lstStyle/>
          <a:p>
            <a:r>
              <a:rPr lang="en-US" dirty="0" smtClean="0">
                <a:latin typeface="Times New Roman" panose="02020603050405020304" pitchFamily="18" charset="0"/>
                <a:cs typeface="Times New Roman" panose="02020603050405020304" pitchFamily="18" charset="0"/>
              </a:rPr>
              <a:t>Use Database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85900"/>
            <a:ext cx="10515600" cy="4351338"/>
          </a:xfrm>
        </p:spPr>
        <p:txBody>
          <a:bodyPr/>
          <a:lstStyle/>
          <a:p>
            <a:r>
              <a:rPr lang="en-US" dirty="0" smtClean="0"/>
              <a:t>To use the created database, execute the query as</a:t>
            </a:r>
          </a:p>
          <a:p>
            <a:pPr marL="0" indent="0">
              <a:buNone/>
            </a:pPr>
            <a:r>
              <a:rPr lang="en-US" dirty="0" smtClean="0"/>
              <a:t>                                     </a:t>
            </a:r>
            <a:r>
              <a:rPr lang="en-US" b="1" i="1" dirty="0" smtClean="0"/>
              <a:t>use </a:t>
            </a:r>
            <a:r>
              <a:rPr lang="en-US" b="1" i="1" dirty="0" err="1" smtClean="0"/>
              <a:t>shopsphere_db</a:t>
            </a:r>
            <a:r>
              <a:rPr lang="en-US" b="1" i="1" dirty="0" smtClean="0"/>
              <a:t>;</a:t>
            </a:r>
            <a:endParaRPr lang="en-US" b="1" i="1" dirty="0"/>
          </a:p>
          <a:p>
            <a:pPr marL="0" indent="0">
              <a:buNone/>
            </a:pPr>
            <a:endParaRPr lang="en-US"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727" y="2606676"/>
            <a:ext cx="7507224" cy="36405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91709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4300"/>
            <a:ext cx="5982788" cy="533491"/>
          </a:xfrm>
        </p:spPr>
        <p:txBody>
          <a:bodyPr>
            <a:normAutofit/>
          </a:bodyPr>
          <a:lstStyle/>
          <a:p>
            <a:r>
              <a:rPr lang="en-US" dirty="0">
                <a:latin typeface="Times New Roman" panose="02020603050405020304" pitchFamily="18" charset="0"/>
                <a:cs typeface="Times New Roman" panose="02020603050405020304" pitchFamily="18" charset="0"/>
              </a:rPr>
              <a:t>Created </a:t>
            </a:r>
            <a:r>
              <a:rPr lang="en-US" dirty="0" smtClean="0">
                <a:latin typeface="Times New Roman" panose="02020603050405020304" pitchFamily="18" charset="0"/>
                <a:cs typeface="Times New Roman" panose="02020603050405020304" pitchFamily="18" charset="0"/>
              </a:rPr>
              <a:t>Invoices Table</a:t>
            </a:r>
            <a:endParaRPr lang="en-US" dirty="0"/>
          </a:p>
        </p:txBody>
      </p:sp>
      <p:sp>
        <p:nvSpPr>
          <p:cNvPr id="4" name="Text Placeholder 3"/>
          <p:cNvSpPr>
            <a:spLocks noGrp="1"/>
          </p:cNvSpPr>
          <p:nvPr>
            <p:ph type="body" sz="half" idx="2"/>
          </p:nvPr>
        </p:nvSpPr>
        <p:spPr>
          <a:xfrm>
            <a:off x="119449" y="768623"/>
            <a:ext cx="3261949" cy="5501548"/>
          </a:xfrm>
        </p:spPr>
        <p:txBody>
          <a:bodyPr>
            <a:normAutofit lnSpcReduction="10000"/>
          </a:bodyPr>
          <a:lstStyle/>
          <a:p>
            <a:r>
              <a:rPr lang="en-US" sz="1800" dirty="0"/>
              <a:t> - Created the table by using the primary key, auto </a:t>
            </a:r>
            <a:r>
              <a:rPr lang="en-US" sz="1800" dirty="0" smtClean="0"/>
              <a:t>increment, foreign key with </a:t>
            </a:r>
            <a:r>
              <a:rPr lang="en-US" sz="1800" dirty="0"/>
              <a:t>different data types</a:t>
            </a:r>
          </a:p>
          <a:p>
            <a:r>
              <a:rPr lang="en-US" sz="1800" dirty="0"/>
              <a:t>        - Columns include </a:t>
            </a:r>
            <a:r>
              <a:rPr lang="en-US" sz="1800" dirty="0" smtClean="0"/>
              <a:t>the invoice id, invoice date, order id, bill to name, invoice status, grand total, billing address, shipping address, customer name, customer email, payment method, shipping method, subtotal, shipping amount.</a:t>
            </a:r>
          </a:p>
          <a:p>
            <a:r>
              <a:rPr lang="en-US" sz="1800" dirty="0"/>
              <a:t> </a:t>
            </a:r>
            <a:r>
              <a:rPr lang="en-US" sz="1800" dirty="0" smtClean="0"/>
              <a:t>       - </a:t>
            </a:r>
            <a:r>
              <a:rPr lang="en-US" sz="1800" dirty="0"/>
              <a:t>Here, the </a:t>
            </a:r>
            <a:r>
              <a:rPr lang="en-US" sz="1800" dirty="0" smtClean="0"/>
              <a:t>invoice id </a:t>
            </a:r>
            <a:r>
              <a:rPr lang="en-US" sz="1800" dirty="0"/>
              <a:t>is used as the primary key, because </a:t>
            </a:r>
            <a:r>
              <a:rPr lang="en-US" sz="1800" dirty="0" smtClean="0"/>
              <a:t>invoice id </a:t>
            </a:r>
            <a:r>
              <a:rPr lang="en-US" sz="1800" dirty="0"/>
              <a:t>should not be null values also used as auto increment to automatically generate the unique number when the new records are </a:t>
            </a:r>
            <a:r>
              <a:rPr lang="en-US" sz="1800" dirty="0" smtClean="0"/>
              <a:t>inserted and also the foreign key is used for the order id column which is referenced with the Sales Order table.</a:t>
            </a:r>
            <a:endParaRPr lang="en-US" sz="1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55" t="-706" r="13880" b="706"/>
          <a:stretch/>
        </p:blipFill>
        <p:spPr>
          <a:xfrm>
            <a:off x="3381398" y="768624"/>
            <a:ext cx="8321040" cy="55015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0933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44" y="208372"/>
            <a:ext cx="9481457" cy="261891"/>
          </a:xfrm>
        </p:spPr>
        <p:txBody>
          <a:bodyPr>
            <a:normAutofit fontScale="90000"/>
          </a:bodyPr>
          <a:lstStyle/>
          <a:p>
            <a:r>
              <a:rPr lang="en-US" dirty="0">
                <a:latin typeface="Times New Roman" panose="02020603050405020304" pitchFamily="18" charset="0"/>
                <a:cs typeface="Times New Roman" panose="02020603050405020304" pitchFamily="18" charset="0"/>
              </a:rPr>
              <a:t>Inserting Values on </a:t>
            </a:r>
            <a:r>
              <a:rPr lang="en-US" dirty="0" smtClean="0">
                <a:latin typeface="Times New Roman" panose="02020603050405020304" pitchFamily="18" charset="0"/>
                <a:cs typeface="Times New Roman" panose="02020603050405020304" pitchFamily="18" charset="0"/>
              </a:rPr>
              <a:t>Table 5: Invoices</a:t>
            </a:r>
            <a:endParaRPr lang="en-US" dirty="0"/>
          </a:p>
        </p:txBody>
      </p:sp>
      <p:sp>
        <p:nvSpPr>
          <p:cNvPr id="3" name="Content Placeholder 2"/>
          <p:cNvSpPr>
            <a:spLocks noGrp="1"/>
          </p:cNvSpPr>
          <p:nvPr>
            <p:ph idx="1"/>
          </p:nvPr>
        </p:nvSpPr>
        <p:spPr>
          <a:xfrm>
            <a:off x="446313" y="640080"/>
            <a:ext cx="11453949" cy="6021977"/>
          </a:xfrm>
        </p:spPr>
        <p:txBody>
          <a:bodyPr>
            <a:normAutofit fontScale="55000" lnSpcReduction="20000"/>
          </a:bodyPr>
          <a:lstStyle/>
          <a:p>
            <a:r>
              <a:rPr lang="en-US" sz="3200" dirty="0"/>
              <a:t>To insert ten values on the </a:t>
            </a:r>
            <a:r>
              <a:rPr lang="en-US" sz="3200" dirty="0" smtClean="0"/>
              <a:t>Invoices table</a:t>
            </a:r>
            <a:r>
              <a:rPr lang="en-US" sz="3200" dirty="0"/>
              <a:t>, executed the query as</a:t>
            </a:r>
          </a:p>
          <a:p>
            <a:pPr marL="0" indent="0">
              <a:buNone/>
            </a:pPr>
            <a:r>
              <a:rPr lang="en-US" dirty="0" smtClean="0"/>
              <a:t>             </a:t>
            </a:r>
            <a:r>
              <a:rPr lang="en-US" b="1" i="1" dirty="0"/>
              <a:t>    insert into Invoices  </a:t>
            </a:r>
            <a:endParaRPr lang="en-US" b="1" i="1" dirty="0" smtClean="0"/>
          </a:p>
          <a:p>
            <a:pPr marL="0" indent="0">
              <a:buNone/>
            </a:pPr>
            <a:r>
              <a:rPr lang="en-US" b="1" i="1" dirty="0"/>
              <a:t> </a:t>
            </a:r>
            <a:r>
              <a:rPr lang="en-US" b="1" i="1" dirty="0" smtClean="0"/>
              <a:t>               (</a:t>
            </a:r>
            <a:r>
              <a:rPr lang="en-US" b="1" i="1" dirty="0" err="1"/>
              <a:t>invoice_date</a:t>
            </a:r>
            <a:r>
              <a:rPr lang="en-US" b="1" i="1" dirty="0"/>
              <a:t>, </a:t>
            </a:r>
            <a:r>
              <a:rPr lang="en-US" b="1" i="1" dirty="0" err="1"/>
              <a:t>order_id</a:t>
            </a:r>
            <a:r>
              <a:rPr lang="en-US" b="1" i="1" dirty="0"/>
              <a:t>, </a:t>
            </a:r>
            <a:r>
              <a:rPr lang="en-US" b="1" i="1" dirty="0" err="1"/>
              <a:t>bill_to_name</a:t>
            </a:r>
            <a:r>
              <a:rPr lang="en-US" b="1" i="1" dirty="0"/>
              <a:t>, </a:t>
            </a:r>
            <a:r>
              <a:rPr lang="en-US" b="1" i="1" dirty="0" err="1"/>
              <a:t>invoice_status</a:t>
            </a:r>
            <a:r>
              <a:rPr lang="en-US" b="1" i="1" dirty="0"/>
              <a:t>, </a:t>
            </a:r>
            <a:r>
              <a:rPr lang="en-US" b="1" i="1" dirty="0" err="1"/>
              <a:t>grand_total,billing_address</a:t>
            </a:r>
            <a:r>
              <a:rPr lang="en-US" b="1" i="1" dirty="0"/>
              <a:t>, </a:t>
            </a:r>
            <a:r>
              <a:rPr lang="en-US" b="1" i="1" dirty="0" err="1"/>
              <a:t>shipping_address</a:t>
            </a:r>
            <a:r>
              <a:rPr lang="en-US" b="1" i="1" dirty="0"/>
              <a:t>, </a:t>
            </a:r>
            <a:r>
              <a:rPr lang="en-US" b="1" i="1" dirty="0" err="1"/>
              <a:t>customer_name</a:t>
            </a:r>
            <a:r>
              <a:rPr lang="en-US" b="1" i="1" dirty="0"/>
              <a:t>, </a:t>
            </a:r>
            <a:r>
              <a:rPr lang="en-US" b="1" i="1" dirty="0" err="1"/>
              <a:t>customer_email</a:t>
            </a:r>
            <a:r>
              <a:rPr lang="en-US" b="1" i="1" dirty="0"/>
              <a:t>,  </a:t>
            </a:r>
            <a:r>
              <a:rPr lang="en-US" b="1" i="1" dirty="0" err="1"/>
              <a:t>payment_method</a:t>
            </a:r>
            <a:r>
              <a:rPr lang="en-US" b="1" i="1" dirty="0"/>
              <a:t>, </a:t>
            </a:r>
            <a:r>
              <a:rPr lang="en-US" b="1" i="1" dirty="0" err="1"/>
              <a:t>shipping_method</a:t>
            </a:r>
            <a:r>
              <a:rPr lang="en-US" b="1" i="1" dirty="0"/>
              <a:t>, subtotal, </a:t>
            </a:r>
            <a:r>
              <a:rPr lang="en-US" b="1" i="1" dirty="0" err="1"/>
              <a:t>shipping_amount</a:t>
            </a:r>
            <a:r>
              <a:rPr lang="en-US" b="1" i="1" dirty="0"/>
              <a:t>)  </a:t>
            </a:r>
            <a:endParaRPr lang="en-US" b="1" i="1" dirty="0" smtClean="0"/>
          </a:p>
          <a:p>
            <a:pPr marL="0" indent="0">
              <a:buNone/>
            </a:pPr>
            <a:r>
              <a:rPr lang="en-US" b="1" i="1" dirty="0"/>
              <a:t> </a:t>
            </a:r>
            <a:r>
              <a:rPr lang="en-US" b="1" i="1" dirty="0" smtClean="0"/>
              <a:t>              values</a:t>
            </a:r>
          </a:p>
          <a:p>
            <a:pPr marL="0" indent="0">
              <a:buNone/>
            </a:pPr>
            <a:r>
              <a:rPr lang="en-US" b="1" i="1" dirty="0"/>
              <a:t> </a:t>
            </a:r>
            <a:r>
              <a:rPr lang="en-US" b="1" i="1" dirty="0" smtClean="0"/>
              <a:t>              (</a:t>
            </a:r>
            <a:r>
              <a:rPr lang="en-US" b="1" i="1" dirty="0"/>
              <a:t>'2025-04-01 11:00:00', 1001, 'Alice Johnson', 'Paid', 79.99,'123 Main St, New York, NY', '123 Main St, New York, NY', 'Alice Johnson', 'alice.johnson@example.com', 'Credit Card', 'Standard Shipping', 69.99, 10.00</a:t>
            </a:r>
            <a:r>
              <a:rPr lang="en-US" b="1" i="1" dirty="0" smtClean="0"/>
              <a:t>),</a:t>
            </a:r>
          </a:p>
          <a:p>
            <a:pPr marL="0" indent="0">
              <a:buNone/>
            </a:pPr>
            <a:r>
              <a:rPr lang="en-US" b="1" i="1" dirty="0"/>
              <a:t> </a:t>
            </a:r>
            <a:r>
              <a:rPr lang="en-US" b="1" i="1" dirty="0" smtClean="0"/>
              <a:t>              (</a:t>
            </a:r>
            <a:r>
              <a:rPr lang="en-US" b="1" i="1" dirty="0"/>
              <a:t>'2025-04-02 15:00:00', 1002, 'Bob Smith', 'Paid', 49.99,'456 Oak Ave, Los Angeles, CA', '456 Oak Ave, Los Angeles, CA', 'Bob Smith', 'bob.smith@example.com', 'PayPal', 'Express Shipping', 45.99, 4.00</a:t>
            </a:r>
            <a:r>
              <a:rPr lang="en-US" b="1" i="1" dirty="0" smtClean="0"/>
              <a:t>),</a:t>
            </a:r>
          </a:p>
          <a:p>
            <a:pPr marL="0" indent="0">
              <a:buNone/>
            </a:pPr>
            <a:r>
              <a:rPr lang="en-US" b="1" i="1" dirty="0"/>
              <a:t> </a:t>
            </a:r>
            <a:r>
              <a:rPr lang="en-US" b="1" i="1" dirty="0" smtClean="0"/>
              <a:t>             (</a:t>
            </a:r>
            <a:r>
              <a:rPr lang="en-US" b="1" i="1" dirty="0"/>
              <a:t>'2025-04-03 09:30:00', 1003, 'Charlie Brown', 'Unpaid', 109.50,'789 Pine Rd, Chicago, IL', '321 Elm St, Houston, TX', 'Charlie Brown', 'charlie.brown@example.com', 'Credit Card', 'Standard Shipping', 99.50, 10.00</a:t>
            </a:r>
            <a:r>
              <a:rPr lang="en-US" b="1" i="1" dirty="0" smtClean="0"/>
              <a:t>),</a:t>
            </a:r>
          </a:p>
          <a:p>
            <a:pPr marL="0" indent="0">
              <a:buNone/>
            </a:pPr>
            <a:r>
              <a:rPr lang="en-US" b="1" i="1" dirty="0"/>
              <a:t> </a:t>
            </a:r>
            <a:r>
              <a:rPr lang="en-US" b="1" i="1" dirty="0" smtClean="0"/>
              <a:t>            (</a:t>
            </a:r>
            <a:r>
              <a:rPr lang="en-US" b="1" i="1" dirty="0"/>
              <a:t>'2025-04-04 17:00:00', 1004, 'Diana Prince', 'Paid', 129.99,'321 Elm St, Houston, TX', '321 Elm St, Houston, TX', 'Diana Prince', 'diana.prince@example.com', 'Credit Card', 'Standard Shipping', 119.99, 10.00</a:t>
            </a:r>
            <a:r>
              <a:rPr lang="en-US" b="1" i="1" dirty="0" smtClean="0"/>
              <a:t>),</a:t>
            </a:r>
          </a:p>
          <a:p>
            <a:pPr marL="0" indent="0">
              <a:buNone/>
            </a:pPr>
            <a:r>
              <a:rPr lang="en-US" b="1" i="1" dirty="0"/>
              <a:t> </a:t>
            </a:r>
            <a:r>
              <a:rPr lang="en-US" b="1" i="1" dirty="0" smtClean="0"/>
              <a:t>            (</a:t>
            </a:r>
            <a:r>
              <a:rPr lang="en-US" b="1" i="1" dirty="0"/>
              <a:t>'2025-04-05 12:10:00', 1005, 'Ethan Hunt', 'Paid', 159.99,'654 Cedar Ln, Phoenix, AZ', '789 Willow Way, San Diego, CA', 'Ethan Hunt', 'ethan.hunt@example.com', 'Credit Card', 'Express Shipping', 149.99, 10.00</a:t>
            </a:r>
            <a:r>
              <a:rPr lang="en-US" b="1" i="1" dirty="0" smtClean="0"/>
              <a:t>),</a:t>
            </a:r>
          </a:p>
          <a:p>
            <a:pPr marL="0" indent="0">
              <a:buNone/>
            </a:pPr>
            <a:r>
              <a:rPr lang="en-US" b="1" i="1" dirty="0"/>
              <a:t> </a:t>
            </a:r>
            <a:r>
              <a:rPr lang="en-US" b="1" i="1" dirty="0" smtClean="0"/>
              <a:t>            (</a:t>
            </a:r>
            <a:r>
              <a:rPr lang="en-US" b="1" i="1" dirty="0"/>
              <a:t>'2025-04-06 14:00:00', 1006, 'Fiona Gallagher', 'Paid', 39.99,'147 Maple </a:t>
            </a:r>
            <a:r>
              <a:rPr lang="en-US" b="1" i="1" dirty="0" err="1"/>
              <a:t>Dr</a:t>
            </a:r>
            <a:r>
              <a:rPr lang="en-US" b="1" i="1" dirty="0"/>
              <a:t>, Philadelphia, PA', '147 Maple </a:t>
            </a:r>
            <a:r>
              <a:rPr lang="en-US" b="1" i="1" dirty="0" err="1"/>
              <a:t>Dr</a:t>
            </a:r>
            <a:r>
              <a:rPr lang="en-US" b="1" i="1" dirty="0"/>
              <a:t>, Philadelphia, PA', 'Fiona Gallagher', 'fiona.gallagher@example.com', 'Debit Card', 'Standard Shipping', 35.99, 4.00</a:t>
            </a:r>
            <a:r>
              <a:rPr lang="en-US" b="1" i="1" dirty="0" smtClean="0"/>
              <a:t>),</a:t>
            </a:r>
          </a:p>
          <a:p>
            <a:pPr marL="0" indent="0">
              <a:buNone/>
            </a:pPr>
            <a:r>
              <a:rPr lang="en-US" b="1" i="1" dirty="0"/>
              <a:t> </a:t>
            </a:r>
            <a:r>
              <a:rPr lang="en-US" b="1" i="1" dirty="0" smtClean="0"/>
              <a:t>           (</a:t>
            </a:r>
            <a:r>
              <a:rPr lang="en-US" b="1" i="1" dirty="0"/>
              <a:t>'2025-04-07 08:45:00', 1007, 'George Martin', 'Paid', 289.99,'258 Birch Blvd, San Antonio, TX', '258 Birch Blvd, San Antonio, TX', 'George Martin', 'george.martin@example.com', 'Credit Card', 'Standard Shipping', 279.99, 10.00</a:t>
            </a:r>
            <a:r>
              <a:rPr lang="en-US" b="1" i="1" dirty="0" smtClean="0"/>
              <a:t>),</a:t>
            </a:r>
          </a:p>
          <a:p>
            <a:pPr marL="0" indent="0">
              <a:buNone/>
            </a:pPr>
            <a:r>
              <a:rPr lang="en-US" b="1" i="1" dirty="0"/>
              <a:t> </a:t>
            </a:r>
            <a:r>
              <a:rPr lang="en-US" b="1" i="1" dirty="0" smtClean="0"/>
              <a:t>           (</a:t>
            </a:r>
            <a:r>
              <a:rPr lang="en-US" b="1" i="1" dirty="0"/>
              <a:t>'2025-04-08 16:15:00', 1008, 'Hannah Lee', 'Unpaid', 64.99,'369 Willow Way, San Diego, CA', '369 Willow Way, San Diego, CA', 'Hannah Lee', 'hannah.lee@example.com', 'PayPal', 'Standard Shipping', 59.99, 5.00</a:t>
            </a:r>
            <a:r>
              <a:rPr lang="en-US" b="1" i="1" dirty="0" smtClean="0"/>
              <a:t>),</a:t>
            </a:r>
          </a:p>
          <a:p>
            <a:pPr marL="0" indent="0">
              <a:buNone/>
            </a:pPr>
            <a:r>
              <a:rPr lang="en-US" b="1" i="1" dirty="0"/>
              <a:t> </a:t>
            </a:r>
            <a:r>
              <a:rPr lang="en-US" b="1" i="1" dirty="0" smtClean="0"/>
              <a:t>           (</a:t>
            </a:r>
            <a:r>
              <a:rPr lang="en-US" b="1" i="1" dirty="0"/>
              <a:t>'2025-04-09 18:00:00', 1009, 'Ivan </a:t>
            </a:r>
            <a:r>
              <a:rPr lang="en-US" b="1" i="1" dirty="0" err="1"/>
              <a:t>Petrov</a:t>
            </a:r>
            <a:r>
              <a:rPr lang="en-US" b="1" i="1" dirty="0"/>
              <a:t>', 'Paid', 99.99,'753 Aspen Cir, Dallas, TX', '753 Aspen Cir, Dallas, TX', 'Ivan </a:t>
            </a:r>
            <a:r>
              <a:rPr lang="en-US" b="1" i="1" dirty="0" err="1"/>
              <a:t>Petrov</a:t>
            </a:r>
            <a:r>
              <a:rPr lang="en-US" b="1" i="1" dirty="0"/>
              <a:t>', 'ivan.petrov@example.com', 'Credit Card', 'Express Shipping', 89.99, 10.00</a:t>
            </a:r>
            <a:r>
              <a:rPr lang="en-US" b="1" i="1" dirty="0" smtClean="0"/>
              <a:t>),</a:t>
            </a:r>
          </a:p>
          <a:p>
            <a:pPr marL="0" indent="0">
              <a:buNone/>
            </a:pPr>
            <a:r>
              <a:rPr lang="en-US" b="1" i="1" dirty="0"/>
              <a:t> </a:t>
            </a:r>
            <a:r>
              <a:rPr lang="en-US" b="1" i="1" dirty="0" smtClean="0"/>
              <a:t>           (</a:t>
            </a:r>
            <a:r>
              <a:rPr lang="en-US" b="1" i="1" dirty="0"/>
              <a:t>'2025-04-10 13:30:00', 1010, 'Julia Roberts', 'Refunded', 79.50,'951 Poplar St, San Jose, CA', '951 Poplar St, San Jose, CA', 'Julia Roberts', 'julia.roberts@example.com', 'Credit Card', 'Standard Shipping', 69.50, 10.00);</a:t>
            </a:r>
          </a:p>
        </p:txBody>
      </p:sp>
    </p:spTree>
    <p:extLst>
      <p:ext uri="{BB962C8B-B14F-4D97-AF65-F5344CB8AC3E}">
        <p14:creationId xmlns:p14="http://schemas.microsoft.com/office/powerpoint/2010/main" val="31217241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14" y="452438"/>
            <a:ext cx="10537372" cy="534534"/>
          </a:xfrm>
        </p:spPr>
        <p:txBody>
          <a:bodyPr/>
          <a:lstStyle/>
          <a:p>
            <a:r>
              <a:rPr lang="en-US" dirty="0" smtClean="0">
                <a:latin typeface="Times New Roman" panose="02020603050405020304" pitchFamily="18" charset="0"/>
                <a:cs typeface="Times New Roman" panose="02020603050405020304" pitchFamily="18" charset="0"/>
              </a:rPr>
              <a:t>Inserted values on the Invoices table</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520474" y="1191079"/>
            <a:ext cx="11874727" cy="598714"/>
          </a:xfrm>
        </p:spPr>
        <p:txBody>
          <a:bodyPr>
            <a:normAutofit/>
          </a:bodyPr>
          <a:lstStyle/>
          <a:p>
            <a:r>
              <a:rPr lang="en-US" sz="1800" dirty="0" smtClean="0"/>
              <a:t>- Inserted ten values in the Invoices table</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14" y="1634128"/>
            <a:ext cx="10641012" cy="4792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66530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231321"/>
            <a:ext cx="10515600" cy="980349"/>
          </a:xfrm>
        </p:spPr>
        <p:txBody>
          <a:bodyPr/>
          <a:lstStyle/>
          <a:p>
            <a:r>
              <a:rPr lang="en-US" dirty="0">
                <a:latin typeface="Times New Roman" panose="02020603050405020304" pitchFamily="18" charset="0"/>
                <a:cs typeface="Times New Roman" panose="02020603050405020304" pitchFamily="18" charset="0"/>
              </a:rPr>
              <a:t>View all values in the </a:t>
            </a:r>
            <a:r>
              <a:rPr lang="en-US" dirty="0" smtClean="0">
                <a:latin typeface="Times New Roman" panose="02020603050405020304" pitchFamily="18" charset="0"/>
                <a:cs typeface="Times New Roman" panose="02020603050405020304" pitchFamily="18" charset="0"/>
              </a:rPr>
              <a:t>Invoices table</a:t>
            </a:r>
            <a:endParaRPr lang="en-US" dirty="0"/>
          </a:p>
        </p:txBody>
      </p:sp>
      <p:sp>
        <p:nvSpPr>
          <p:cNvPr id="3" name="Content Placeholder 2"/>
          <p:cNvSpPr>
            <a:spLocks noGrp="1"/>
          </p:cNvSpPr>
          <p:nvPr>
            <p:ph idx="1"/>
          </p:nvPr>
        </p:nvSpPr>
        <p:spPr>
          <a:xfrm>
            <a:off x="838200" y="1211670"/>
            <a:ext cx="10515600" cy="4351338"/>
          </a:xfrm>
        </p:spPr>
        <p:txBody>
          <a:bodyPr/>
          <a:lstStyle/>
          <a:p>
            <a:r>
              <a:rPr lang="en-US" dirty="0"/>
              <a:t>To view all the values in the </a:t>
            </a:r>
            <a:r>
              <a:rPr lang="en-US" dirty="0" smtClean="0"/>
              <a:t>Invoices table</a:t>
            </a:r>
            <a:r>
              <a:rPr lang="en-US" dirty="0"/>
              <a:t>, executed the query as</a:t>
            </a:r>
          </a:p>
          <a:p>
            <a:pPr marL="0" indent="0">
              <a:buNone/>
            </a:pPr>
            <a:r>
              <a:rPr lang="en-US" dirty="0"/>
              <a:t>                               </a:t>
            </a:r>
            <a:r>
              <a:rPr lang="en-US" b="1" i="1" dirty="0"/>
              <a:t>select * from </a:t>
            </a:r>
            <a:r>
              <a:rPr lang="en-US" b="1" i="1" dirty="0" smtClean="0"/>
              <a:t>Invoices;</a:t>
            </a:r>
            <a:endParaRPr lang="en-US" b="1"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57133"/>
            <a:ext cx="10617926" cy="4305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363460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208372"/>
            <a:ext cx="10578737" cy="457835"/>
          </a:xfrm>
        </p:spPr>
        <p:txBody>
          <a:bodyPr>
            <a:normAutofit fontScale="90000"/>
          </a:bodyPr>
          <a:lstStyle/>
          <a:p>
            <a:r>
              <a:rPr lang="en-US" dirty="0">
                <a:latin typeface="Times New Roman" panose="02020603050405020304" pitchFamily="18" charset="0"/>
                <a:cs typeface="Times New Roman" panose="02020603050405020304" pitchFamily="18" charset="0"/>
              </a:rPr>
              <a:t>Creating </a:t>
            </a:r>
            <a:r>
              <a:rPr lang="en-US" dirty="0" smtClean="0">
                <a:latin typeface="Times New Roman" panose="02020603050405020304" pitchFamily="18" charset="0"/>
                <a:cs typeface="Times New Roman" panose="02020603050405020304" pitchFamily="18" charset="0"/>
              </a:rPr>
              <a:t>Table - 6: Shipments</a:t>
            </a:r>
            <a:endParaRPr lang="en-US" dirty="0"/>
          </a:p>
        </p:txBody>
      </p:sp>
      <p:sp>
        <p:nvSpPr>
          <p:cNvPr id="3" name="Content Placeholder 2"/>
          <p:cNvSpPr>
            <a:spLocks noGrp="1"/>
          </p:cNvSpPr>
          <p:nvPr>
            <p:ph idx="1"/>
          </p:nvPr>
        </p:nvSpPr>
        <p:spPr>
          <a:xfrm>
            <a:off x="694509" y="849086"/>
            <a:ext cx="10515600" cy="6008914"/>
          </a:xfrm>
        </p:spPr>
        <p:txBody>
          <a:bodyPr>
            <a:normAutofit fontScale="70000" lnSpcReduction="20000"/>
          </a:bodyPr>
          <a:lstStyle/>
          <a:p>
            <a:r>
              <a:rPr lang="en-US" dirty="0"/>
              <a:t>To create the </a:t>
            </a:r>
            <a:r>
              <a:rPr lang="en-US" dirty="0" smtClean="0"/>
              <a:t>Shipments table </a:t>
            </a:r>
            <a:r>
              <a:rPr lang="en-US" dirty="0"/>
              <a:t>under the database, execute the query as</a:t>
            </a:r>
          </a:p>
          <a:p>
            <a:pPr marL="0" indent="0">
              <a:buNone/>
            </a:pPr>
            <a:r>
              <a:rPr lang="en-US" dirty="0"/>
              <a:t>                    </a:t>
            </a:r>
            <a:r>
              <a:rPr lang="en-US" b="1" i="1" dirty="0"/>
              <a:t>create table </a:t>
            </a:r>
            <a:r>
              <a:rPr lang="en-US" b="1" i="1" dirty="0" smtClean="0"/>
              <a:t>Shipments</a:t>
            </a:r>
          </a:p>
          <a:p>
            <a:pPr marL="0" indent="0">
              <a:buNone/>
            </a:pPr>
            <a:r>
              <a:rPr lang="en-US" b="1" i="1" dirty="0"/>
              <a:t> </a:t>
            </a:r>
            <a:r>
              <a:rPr lang="en-US" b="1" i="1" dirty="0" smtClean="0"/>
              <a:t>                  (</a:t>
            </a:r>
            <a:r>
              <a:rPr lang="en-US" b="1" i="1" dirty="0" err="1"/>
              <a:t>shipment_id</a:t>
            </a:r>
            <a:r>
              <a:rPr lang="en-US" b="1" i="1" dirty="0"/>
              <a:t> </a:t>
            </a:r>
            <a:r>
              <a:rPr lang="en-US" b="1" i="1" dirty="0" err="1"/>
              <a:t>int</a:t>
            </a:r>
            <a:r>
              <a:rPr lang="en-US" b="1" i="1" dirty="0"/>
              <a:t> primary key, </a:t>
            </a:r>
            <a:endParaRPr lang="en-US" b="1" i="1" dirty="0" smtClean="0"/>
          </a:p>
          <a:p>
            <a:pPr marL="0" indent="0">
              <a:buNone/>
            </a:pPr>
            <a:r>
              <a:rPr lang="en-US" b="1" i="1" dirty="0"/>
              <a:t> </a:t>
            </a:r>
            <a:r>
              <a:rPr lang="en-US" b="1" i="1" dirty="0" smtClean="0"/>
              <a:t>                   </a:t>
            </a:r>
            <a:r>
              <a:rPr lang="en-US" b="1" i="1" dirty="0" err="1" smtClean="0"/>
              <a:t>ship_date</a:t>
            </a:r>
            <a:r>
              <a:rPr lang="en-US" b="1" i="1" dirty="0" smtClean="0"/>
              <a:t> </a:t>
            </a:r>
            <a:r>
              <a:rPr lang="en-US" b="1" i="1" dirty="0" err="1"/>
              <a:t>datetime</a:t>
            </a:r>
            <a:r>
              <a:rPr lang="en-US" b="1" i="1" dirty="0"/>
              <a:t> not null, </a:t>
            </a:r>
            <a:endParaRPr lang="en-US" b="1" i="1" dirty="0" smtClean="0"/>
          </a:p>
          <a:p>
            <a:pPr marL="0" indent="0">
              <a:buNone/>
            </a:pPr>
            <a:r>
              <a:rPr lang="en-US" b="1" i="1" dirty="0"/>
              <a:t> </a:t>
            </a:r>
            <a:r>
              <a:rPr lang="en-US" b="1" i="1" dirty="0" smtClean="0"/>
              <a:t>                   </a:t>
            </a:r>
            <a:r>
              <a:rPr lang="en-US" b="1" i="1" dirty="0" err="1" smtClean="0"/>
              <a:t>order_id</a:t>
            </a:r>
            <a:r>
              <a:rPr lang="en-US" b="1" i="1" dirty="0" smtClean="0"/>
              <a:t> </a:t>
            </a:r>
            <a:r>
              <a:rPr lang="en-US" b="1" i="1" dirty="0" err="1"/>
              <a:t>int</a:t>
            </a:r>
            <a:r>
              <a:rPr lang="en-US" b="1" i="1" dirty="0"/>
              <a:t> not null, </a:t>
            </a:r>
            <a:endParaRPr lang="en-US" b="1" i="1" dirty="0" smtClean="0"/>
          </a:p>
          <a:p>
            <a:pPr marL="0" indent="0">
              <a:buNone/>
            </a:pPr>
            <a:r>
              <a:rPr lang="en-US" b="1" i="1" dirty="0"/>
              <a:t> </a:t>
            </a:r>
            <a:r>
              <a:rPr lang="en-US" b="1" i="1" dirty="0" smtClean="0"/>
              <a:t>                   </a:t>
            </a:r>
            <a:r>
              <a:rPr lang="en-US" b="1" i="1" dirty="0" err="1" smtClean="0"/>
              <a:t>order_date</a:t>
            </a:r>
            <a:r>
              <a:rPr lang="en-US" b="1" i="1" dirty="0" smtClean="0"/>
              <a:t> </a:t>
            </a:r>
            <a:r>
              <a:rPr lang="en-US" b="1" i="1" dirty="0" err="1"/>
              <a:t>datetime</a:t>
            </a:r>
            <a:r>
              <a:rPr lang="en-US" b="1" i="1" dirty="0"/>
              <a:t> not null, </a:t>
            </a:r>
            <a:endParaRPr lang="en-US" b="1" i="1" dirty="0" smtClean="0"/>
          </a:p>
          <a:p>
            <a:pPr marL="0" indent="0">
              <a:buNone/>
            </a:pPr>
            <a:r>
              <a:rPr lang="en-US" b="1" i="1" dirty="0"/>
              <a:t> </a:t>
            </a:r>
            <a:r>
              <a:rPr lang="en-US" b="1" i="1" dirty="0" smtClean="0"/>
              <a:t>                   </a:t>
            </a:r>
            <a:r>
              <a:rPr lang="en-US" b="1" i="1" dirty="0" err="1" smtClean="0"/>
              <a:t>ship_to_name</a:t>
            </a:r>
            <a:r>
              <a:rPr lang="en-US" b="1" i="1" dirty="0" smtClean="0"/>
              <a:t> </a:t>
            </a:r>
            <a:r>
              <a:rPr lang="en-US" b="1" i="1" dirty="0" err="1"/>
              <a:t>varchar</a:t>
            </a:r>
            <a:r>
              <a:rPr lang="en-US" b="1" i="1" dirty="0"/>
              <a:t>(30) not null, </a:t>
            </a:r>
            <a:endParaRPr lang="en-US" b="1" i="1" dirty="0" smtClean="0"/>
          </a:p>
          <a:p>
            <a:pPr marL="0" indent="0">
              <a:buNone/>
            </a:pPr>
            <a:r>
              <a:rPr lang="en-US" b="1" i="1" dirty="0"/>
              <a:t> </a:t>
            </a:r>
            <a:r>
              <a:rPr lang="en-US" b="1" i="1" dirty="0" smtClean="0"/>
              <a:t>                   </a:t>
            </a:r>
            <a:r>
              <a:rPr lang="en-US" b="1" i="1" dirty="0" err="1" smtClean="0"/>
              <a:t>total_quantity</a:t>
            </a:r>
            <a:r>
              <a:rPr lang="en-US" b="1" i="1" dirty="0" smtClean="0"/>
              <a:t> </a:t>
            </a:r>
            <a:r>
              <a:rPr lang="en-US" b="1" i="1" dirty="0" err="1"/>
              <a:t>int</a:t>
            </a:r>
            <a:r>
              <a:rPr lang="en-US" b="1" i="1" dirty="0"/>
              <a:t> check (</a:t>
            </a:r>
            <a:r>
              <a:rPr lang="en-US" b="1" i="1" dirty="0" err="1"/>
              <a:t>total_quantity</a:t>
            </a:r>
            <a:r>
              <a:rPr lang="en-US" b="1" i="1" dirty="0"/>
              <a:t>&gt;=0), </a:t>
            </a:r>
            <a:endParaRPr lang="en-US" b="1" i="1" dirty="0" smtClean="0"/>
          </a:p>
          <a:p>
            <a:pPr marL="0" indent="0">
              <a:buNone/>
            </a:pPr>
            <a:r>
              <a:rPr lang="en-US" b="1" i="1" dirty="0"/>
              <a:t> </a:t>
            </a:r>
            <a:r>
              <a:rPr lang="en-US" b="1" i="1" dirty="0" smtClean="0"/>
              <a:t>                  </a:t>
            </a:r>
            <a:r>
              <a:rPr lang="en-US" b="1" i="1" dirty="0" err="1" smtClean="0"/>
              <a:t>order_status</a:t>
            </a:r>
            <a:r>
              <a:rPr lang="en-US" b="1" i="1" dirty="0" smtClean="0"/>
              <a:t> </a:t>
            </a:r>
            <a:r>
              <a:rPr lang="en-US" b="1" i="1" dirty="0" err="1"/>
              <a:t>varchar</a:t>
            </a:r>
            <a:r>
              <a:rPr lang="en-US" b="1" i="1" dirty="0"/>
              <a:t>(30) check (</a:t>
            </a:r>
            <a:r>
              <a:rPr lang="en-US" b="1" i="1" dirty="0" err="1" smtClean="0"/>
              <a:t>order_status</a:t>
            </a:r>
            <a:r>
              <a:rPr lang="en-US" b="1" i="1" dirty="0" smtClean="0"/>
              <a:t>) in (</a:t>
            </a:r>
            <a:r>
              <a:rPr lang="en-US" b="1" i="1" dirty="0"/>
              <a:t>'Pending</a:t>
            </a:r>
            <a:r>
              <a:rPr lang="en-US" b="1" i="1" dirty="0" smtClean="0"/>
              <a:t>', 'Shipped', 'Completed', 'Cancelled</a:t>
            </a:r>
            <a:r>
              <a:rPr lang="en-US" b="1" i="1" dirty="0"/>
              <a:t>')), </a:t>
            </a:r>
            <a:endParaRPr lang="en-US" b="1" i="1" dirty="0" smtClean="0"/>
          </a:p>
          <a:p>
            <a:pPr marL="0" indent="0">
              <a:buNone/>
            </a:pPr>
            <a:r>
              <a:rPr lang="en-US" b="1" i="1" dirty="0"/>
              <a:t> </a:t>
            </a:r>
            <a:r>
              <a:rPr lang="en-US" b="1" i="1" dirty="0" smtClean="0"/>
              <a:t>                 </a:t>
            </a:r>
            <a:r>
              <a:rPr lang="en-US" b="1" i="1" dirty="0" err="1" smtClean="0"/>
              <a:t>customer_name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customer_email</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billing_address</a:t>
            </a:r>
            <a:r>
              <a:rPr lang="en-US" b="1" i="1" dirty="0" smtClean="0"/>
              <a:t> </a:t>
            </a:r>
            <a:r>
              <a:rPr lang="en-US" b="1" i="1" dirty="0"/>
              <a:t>text, </a:t>
            </a:r>
            <a:endParaRPr lang="en-US" b="1" i="1" dirty="0" smtClean="0"/>
          </a:p>
          <a:p>
            <a:pPr marL="0" indent="0">
              <a:buNone/>
            </a:pPr>
            <a:r>
              <a:rPr lang="en-US" b="1" i="1" dirty="0"/>
              <a:t> </a:t>
            </a:r>
            <a:r>
              <a:rPr lang="en-US" b="1" i="1" dirty="0" smtClean="0"/>
              <a:t>                 </a:t>
            </a:r>
            <a:r>
              <a:rPr lang="en-US" b="1" i="1" dirty="0" err="1" smtClean="0"/>
              <a:t>shipping_address</a:t>
            </a:r>
            <a:r>
              <a:rPr lang="en-US" b="1" i="1" dirty="0" smtClean="0"/>
              <a:t> </a:t>
            </a:r>
            <a:r>
              <a:rPr lang="en-US" b="1" i="1" dirty="0"/>
              <a:t>text, </a:t>
            </a:r>
            <a:endParaRPr lang="en-US" b="1" i="1" dirty="0" smtClean="0"/>
          </a:p>
          <a:p>
            <a:pPr marL="0" indent="0">
              <a:buNone/>
            </a:pPr>
            <a:r>
              <a:rPr lang="en-US" b="1" i="1" dirty="0"/>
              <a:t> </a:t>
            </a:r>
            <a:r>
              <a:rPr lang="en-US" b="1" i="1" dirty="0" smtClean="0"/>
              <a:t>                </a:t>
            </a:r>
            <a:r>
              <a:rPr lang="en-US" b="1" i="1" dirty="0" err="1" smtClean="0"/>
              <a:t>payment_method</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shipping_method</a:t>
            </a:r>
            <a:r>
              <a:rPr lang="en-US" b="1" i="1" dirty="0" smtClean="0"/>
              <a:t> </a:t>
            </a:r>
            <a:r>
              <a:rPr lang="en-US" b="1" i="1" dirty="0" err="1"/>
              <a:t>varchar</a:t>
            </a:r>
            <a:r>
              <a:rPr lang="en-US" b="1" i="1" dirty="0"/>
              <a:t>(30) check(</a:t>
            </a:r>
            <a:r>
              <a:rPr lang="en-US" b="1" i="1" dirty="0" err="1"/>
              <a:t>shipping_method</a:t>
            </a:r>
            <a:r>
              <a:rPr lang="en-US" b="1" i="1" dirty="0"/>
              <a:t> in('Standard </a:t>
            </a:r>
            <a:r>
              <a:rPr lang="en-US" b="1" i="1" dirty="0" err="1"/>
              <a:t>Shipping','Express</a:t>
            </a:r>
            <a:r>
              <a:rPr lang="en-US" b="1" i="1" dirty="0"/>
              <a:t> Shipping')), </a:t>
            </a:r>
            <a:endParaRPr lang="en-US" b="1" i="1" dirty="0" smtClean="0"/>
          </a:p>
          <a:p>
            <a:pPr marL="0" indent="0">
              <a:buNone/>
            </a:pPr>
            <a:r>
              <a:rPr lang="en-US" b="1" i="1" dirty="0"/>
              <a:t> </a:t>
            </a:r>
            <a:r>
              <a:rPr lang="en-US" b="1" i="1" dirty="0" smtClean="0"/>
              <a:t>                 foreign </a:t>
            </a:r>
            <a:r>
              <a:rPr lang="en-US" b="1" i="1" dirty="0"/>
              <a:t>key (</a:t>
            </a:r>
            <a:r>
              <a:rPr lang="en-US" b="1" i="1" dirty="0" err="1"/>
              <a:t>order_id</a:t>
            </a:r>
            <a:r>
              <a:rPr lang="en-US" b="1" i="1" dirty="0"/>
              <a:t>) references </a:t>
            </a:r>
            <a:r>
              <a:rPr lang="en-US" b="1" i="1" dirty="0" err="1"/>
              <a:t>SalesOrder</a:t>
            </a:r>
            <a:r>
              <a:rPr lang="en-US" b="1" i="1" dirty="0"/>
              <a:t> (</a:t>
            </a:r>
            <a:r>
              <a:rPr lang="en-US" b="1" i="1" dirty="0" err="1"/>
              <a:t>order_id</a:t>
            </a:r>
            <a:r>
              <a:rPr lang="en-US" b="1" i="1" dirty="0"/>
              <a:t>));</a:t>
            </a:r>
          </a:p>
        </p:txBody>
      </p:sp>
    </p:spTree>
    <p:extLst>
      <p:ext uri="{BB962C8B-B14F-4D97-AF65-F5344CB8AC3E}">
        <p14:creationId xmlns:p14="http://schemas.microsoft.com/office/powerpoint/2010/main" val="4545848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449" y="31614"/>
            <a:ext cx="5982788" cy="533491"/>
          </a:xfrm>
        </p:spPr>
        <p:txBody>
          <a:bodyPr>
            <a:normAutofit/>
          </a:bodyPr>
          <a:lstStyle/>
          <a:p>
            <a:r>
              <a:rPr lang="en-US" dirty="0">
                <a:latin typeface="Times New Roman" panose="02020603050405020304" pitchFamily="18" charset="0"/>
                <a:cs typeface="Times New Roman" panose="02020603050405020304" pitchFamily="18" charset="0"/>
              </a:rPr>
              <a:t>Created </a:t>
            </a:r>
            <a:r>
              <a:rPr lang="en-US" dirty="0" smtClean="0">
                <a:latin typeface="Times New Roman" panose="02020603050405020304" pitchFamily="18" charset="0"/>
                <a:cs typeface="Times New Roman" panose="02020603050405020304" pitchFamily="18" charset="0"/>
              </a:rPr>
              <a:t>Shipments Table</a:t>
            </a:r>
            <a:endParaRPr lang="en-US" dirty="0"/>
          </a:p>
        </p:txBody>
      </p:sp>
      <p:sp>
        <p:nvSpPr>
          <p:cNvPr id="4" name="Text Placeholder 3"/>
          <p:cNvSpPr>
            <a:spLocks noGrp="1"/>
          </p:cNvSpPr>
          <p:nvPr>
            <p:ph type="body" sz="half" idx="2"/>
          </p:nvPr>
        </p:nvSpPr>
        <p:spPr>
          <a:xfrm>
            <a:off x="119449" y="768623"/>
            <a:ext cx="3261949" cy="5736680"/>
          </a:xfrm>
        </p:spPr>
        <p:txBody>
          <a:bodyPr>
            <a:normAutofit fontScale="92500" lnSpcReduction="10000"/>
          </a:bodyPr>
          <a:lstStyle/>
          <a:p>
            <a:r>
              <a:rPr lang="en-US" sz="1800" dirty="0"/>
              <a:t> - Created the table by using the primary key, </a:t>
            </a:r>
            <a:r>
              <a:rPr lang="en-US" sz="1800" dirty="0" smtClean="0"/>
              <a:t>foreign key, not null, in, check constraint with </a:t>
            </a:r>
            <a:r>
              <a:rPr lang="en-US" sz="1800" dirty="0"/>
              <a:t>different data types</a:t>
            </a:r>
          </a:p>
          <a:p>
            <a:r>
              <a:rPr lang="en-US" sz="1800" dirty="0"/>
              <a:t>        - Columns include </a:t>
            </a:r>
            <a:r>
              <a:rPr lang="en-US" sz="1800" dirty="0" smtClean="0"/>
              <a:t>the shipment id, ship date, order id, order date, ship to name, total quantity, order status, customer name, customer email, billing address, shipping address, payment method, shipping method.</a:t>
            </a:r>
          </a:p>
          <a:p>
            <a:r>
              <a:rPr lang="en-US" sz="1800" dirty="0"/>
              <a:t> </a:t>
            </a:r>
            <a:r>
              <a:rPr lang="en-US" sz="1800" dirty="0" smtClean="0"/>
              <a:t>       - </a:t>
            </a:r>
            <a:r>
              <a:rPr lang="en-US" sz="1800" dirty="0"/>
              <a:t>Here, the </a:t>
            </a:r>
            <a:r>
              <a:rPr lang="en-US" sz="1800" dirty="0" smtClean="0"/>
              <a:t>shipment id </a:t>
            </a:r>
            <a:r>
              <a:rPr lang="en-US" sz="1800" dirty="0"/>
              <a:t>is used as the primary key, because </a:t>
            </a:r>
            <a:r>
              <a:rPr lang="en-US" sz="1800" dirty="0" smtClean="0"/>
              <a:t>shipment id </a:t>
            </a:r>
            <a:r>
              <a:rPr lang="en-US" sz="1800" dirty="0"/>
              <a:t>should not be null values </a:t>
            </a:r>
            <a:r>
              <a:rPr lang="en-US" sz="1800" dirty="0" smtClean="0"/>
              <a:t>and also the foreign key is used for the order id column which is referenced with the Sales Order table.</a:t>
            </a:r>
          </a:p>
          <a:p>
            <a:r>
              <a:rPr lang="en-US" sz="1800" dirty="0"/>
              <a:t> </a:t>
            </a:r>
            <a:r>
              <a:rPr lang="en-US" sz="1800" dirty="0" smtClean="0"/>
              <a:t>      - Also, here used the check constraint whether the values for the columns order status and shipping method are given in the query to execute.</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901" y="768623"/>
            <a:ext cx="8364837" cy="5579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048521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44" y="208372"/>
            <a:ext cx="9481457" cy="261891"/>
          </a:xfrm>
        </p:spPr>
        <p:txBody>
          <a:bodyPr>
            <a:normAutofit fontScale="90000"/>
          </a:bodyPr>
          <a:lstStyle/>
          <a:p>
            <a:r>
              <a:rPr lang="en-US" dirty="0">
                <a:latin typeface="Times New Roman" panose="02020603050405020304" pitchFamily="18" charset="0"/>
                <a:cs typeface="Times New Roman" panose="02020603050405020304" pitchFamily="18" charset="0"/>
              </a:rPr>
              <a:t>Inserting Values on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6</a:t>
            </a:r>
            <a:r>
              <a:rPr lang="en-US" dirty="0" smtClean="0">
                <a:latin typeface="Times New Roman" panose="02020603050405020304" pitchFamily="18" charset="0"/>
                <a:cs typeface="Times New Roman" panose="02020603050405020304" pitchFamily="18" charset="0"/>
              </a:rPr>
              <a:t>: Shipments</a:t>
            </a:r>
            <a:endParaRPr lang="en-US" dirty="0"/>
          </a:p>
        </p:txBody>
      </p:sp>
      <p:sp>
        <p:nvSpPr>
          <p:cNvPr id="3" name="Content Placeholder 2"/>
          <p:cNvSpPr>
            <a:spLocks noGrp="1"/>
          </p:cNvSpPr>
          <p:nvPr>
            <p:ph idx="1"/>
          </p:nvPr>
        </p:nvSpPr>
        <p:spPr>
          <a:xfrm>
            <a:off x="446313" y="640080"/>
            <a:ext cx="11453949" cy="6021977"/>
          </a:xfrm>
        </p:spPr>
        <p:txBody>
          <a:bodyPr>
            <a:normAutofit fontScale="55000" lnSpcReduction="20000"/>
          </a:bodyPr>
          <a:lstStyle/>
          <a:p>
            <a:r>
              <a:rPr lang="en-US" sz="3200" dirty="0"/>
              <a:t>To insert ten values on the </a:t>
            </a:r>
            <a:r>
              <a:rPr lang="en-US" sz="3200" dirty="0" smtClean="0"/>
              <a:t>Shipments table</a:t>
            </a:r>
            <a:r>
              <a:rPr lang="en-US" sz="3200" dirty="0"/>
              <a:t>, executed the query as</a:t>
            </a:r>
          </a:p>
          <a:p>
            <a:pPr marL="0" indent="0">
              <a:buNone/>
            </a:pPr>
            <a:r>
              <a:rPr lang="en-US" dirty="0" smtClean="0"/>
              <a:t>             </a:t>
            </a:r>
            <a:r>
              <a:rPr lang="en-US" b="1" i="1" dirty="0"/>
              <a:t>    insert into Shipments  </a:t>
            </a:r>
            <a:endParaRPr lang="en-US" b="1" i="1" dirty="0" smtClean="0"/>
          </a:p>
          <a:p>
            <a:pPr marL="0" indent="0">
              <a:buNone/>
            </a:pPr>
            <a:r>
              <a:rPr lang="en-US" b="1" i="1" dirty="0"/>
              <a:t> </a:t>
            </a:r>
            <a:r>
              <a:rPr lang="en-US" b="1" i="1" dirty="0" smtClean="0"/>
              <a:t>               (</a:t>
            </a:r>
            <a:r>
              <a:rPr lang="en-US" b="1" i="1" dirty="0" err="1"/>
              <a:t>shipment_id</a:t>
            </a:r>
            <a:r>
              <a:rPr lang="en-US" b="1" i="1" dirty="0"/>
              <a:t>, </a:t>
            </a:r>
            <a:r>
              <a:rPr lang="en-US" b="1" i="1" dirty="0" err="1"/>
              <a:t>ship_date</a:t>
            </a:r>
            <a:r>
              <a:rPr lang="en-US" b="1" i="1" dirty="0"/>
              <a:t>, </a:t>
            </a:r>
            <a:r>
              <a:rPr lang="en-US" b="1" i="1" dirty="0" err="1"/>
              <a:t>order_id</a:t>
            </a:r>
            <a:r>
              <a:rPr lang="en-US" b="1" i="1" dirty="0"/>
              <a:t>, </a:t>
            </a:r>
            <a:r>
              <a:rPr lang="en-US" b="1" i="1" dirty="0" err="1"/>
              <a:t>order_date</a:t>
            </a:r>
            <a:r>
              <a:rPr lang="en-US" b="1" i="1" dirty="0"/>
              <a:t>, </a:t>
            </a:r>
            <a:r>
              <a:rPr lang="en-US" b="1" i="1" dirty="0" err="1"/>
              <a:t>ship_to_name</a:t>
            </a:r>
            <a:r>
              <a:rPr lang="en-US" b="1" i="1" dirty="0"/>
              <a:t>, </a:t>
            </a:r>
            <a:r>
              <a:rPr lang="en-US" b="1" i="1" dirty="0" err="1"/>
              <a:t>total_quantity</a:t>
            </a:r>
            <a:r>
              <a:rPr lang="en-US" b="1" i="1" dirty="0"/>
              <a:t>, </a:t>
            </a:r>
            <a:r>
              <a:rPr lang="en-US" b="1" i="1" dirty="0" err="1"/>
              <a:t>order_status</a:t>
            </a:r>
            <a:r>
              <a:rPr lang="en-US" b="1" i="1" dirty="0"/>
              <a:t>, </a:t>
            </a:r>
            <a:r>
              <a:rPr lang="en-US" b="1" i="1" dirty="0" err="1"/>
              <a:t>customer_name</a:t>
            </a:r>
            <a:r>
              <a:rPr lang="en-US" b="1" i="1" dirty="0"/>
              <a:t>, </a:t>
            </a:r>
            <a:r>
              <a:rPr lang="en-US" b="1" i="1" dirty="0" err="1"/>
              <a:t>customer_email</a:t>
            </a:r>
            <a:r>
              <a:rPr lang="en-US" b="1" i="1" dirty="0"/>
              <a:t>, </a:t>
            </a:r>
            <a:r>
              <a:rPr lang="en-US" b="1" i="1" dirty="0" err="1"/>
              <a:t>billing_address</a:t>
            </a:r>
            <a:r>
              <a:rPr lang="en-US" b="1" i="1" dirty="0"/>
              <a:t>,   </a:t>
            </a:r>
            <a:r>
              <a:rPr lang="en-US" b="1" i="1" dirty="0" err="1"/>
              <a:t>shipping_address</a:t>
            </a:r>
            <a:r>
              <a:rPr lang="en-US" b="1" i="1" dirty="0"/>
              <a:t>, </a:t>
            </a:r>
            <a:r>
              <a:rPr lang="en-US" b="1" i="1" dirty="0" err="1"/>
              <a:t>payment_method</a:t>
            </a:r>
            <a:r>
              <a:rPr lang="en-US" b="1" i="1" dirty="0"/>
              <a:t>, </a:t>
            </a:r>
            <a:r>
              <a:rPr lang="en-US" b="1" i="1" dirty="0" err="1"/>
              <a:t>shipping_method</a:t>
            </a:r>
            <a:r>
              <a:rPr lang="en-US" b="1" i="1" dirty="0"/>
              <a:t>)   </a:t>
            </a:r>
            <a:endParaRPr lang="en-US" b="1" i="1" dirty="0" smtClean="0"/>
          </a:p>
          <a:p>
            <a:pPr marL="0" indent="0">
              <a:buNone/>
            </a:pPr>
            <a:r>
              <a:rPr lang="en-US" b="1" i="1" dirty="0"/>
              <a:t> </a:t>
            </a:r>
            <a:r>
              <a:rPr lang="en-US" b="1" i="1" dirty="0" smtClean="0"/>
              <a:t>               values</a:t>
            </a:r>
          </a:p>
          <a:p>
            <a:pPr marL="0" indent="0">
              <a:buNone/>
            </a:pPr>
            <a:r>
              <a:rPr lang="en-US" b="1" i="1" dirty="0"/>
              <a:t> </a:t>
            </a:r>
            <a:r>
              <a:rPr lang="en-US" b="1" i="1" dirty="0" smtClean="0"/>
              <a:t>               (100001</a:t>
            </a:r>
            <a:r>
              <a:rPr lang="en-US" b="1" i="1" dirty="0"/>
              <a:t>,'2025-04-02 09:00:00', 1001, '2025-04-01 10:15:00', 'Alice Johnson', 3, 'Completed', 'Alice Johnson', 'alice.johnson@example.com', '123 Main St, New York, NY', '123 Main St, New York, </a:t>
            </a:r>
            <a:r>
              <a:rPr lang="en-US" b="1" i="1" dirty="0" err="1"/>
              <a:t>NY','Credit</a:t>
            </a:r>
            <a:r>
              <a:rPr lang="en-US" b="1" i="1" dirty="0"/>
              <a:t> Card', 'Standard Shipping</a:t>
            </a:r>
            <a:r>
              <a:rPr lang="en-US" b="1" i="1" dirty="0" smtClean="0"/>
              <a:t>'),</a:t>
            </a:r>
          </a:p>
          <a:p>
            <a:pPr marL="0" indent="0">
              <a:buNone/>
            </a:pPr>
            <a:r>
              <a:rPr lang="en-US" b="1" i="1" dirty="0"/>
              <a:t> </a:t>
            </a:r>
            <a:r>
              <a:rPr lang="en-US" b="1" i="1" dirty="0" smtClean="0"/>
              <a:t>              (</a:t>
            </a:r>
            <a:r>
              <a:rPr lang="en-US" b="1" i="1" dirty="0"/>
              <a:t>100002, '2025-04-03 12:30:00', 1002, '2025-04-02 14:30:00', 'Bob Smith', 2, '</a:t>
            </a:r>
            <a:r>
              <a:rPr lang="en-US" b="1" i="1" dirty="0" err="1"/>
              <a:t>Shipped','Bob</a:t>
            </a:r>
            <a:r>
              <a:rPr lang="en-US" b="1" i="1" dirty="0"/>
              <a:t> Smith', 'bob.smith@example.com', '456 Oak Ave, Los Angeles, CA', '456 Oak Ave, Los Angeles, CA', 'PayPal', 'Express Shipping</a:t>
            </a:r>
            <a:r>
              <a:rPr lang="en-US" b="1" i="1" dirty="0" smtClean="0"/>
              <a:t>'),</a:t>
            </a:r>
          </a:p>
          <a:p>
            <a:pPr marL="0" indent="0">
              <a:buNone/>
            </a:pPr>
            <a:r>
              <a:rPr lang="en-US" b="1" i="1" dirty="0"/>
              <a:t> </a:t>
            </a:r>
            <a:r>
              <a:rPr lang="en-US" b="1" i="1" dirty="0" smtClean="0"/>
              <a:t>              (</a:t>
            </a:r>
            <a:r>
              <a:rPr lang="en-US" b="1" i="1" dirty="0"/>
              <a:t>100003, '2025-04-04 11:00:00', 1003, '2025-04-03 09:00:00', 'Lucy Van Pelt', 5, 'Pending', 'Charlie Brown', 'charlie.brown@example.com', '789 Pine Rd, Chicago, IL', '321 Elm St, Houston, TX', 'Credit Card', 'Standard Shipping</a:t>
            </a:r>
            <a:r>
              <a:rPr lang="en-US" b="1" i="1" dirty="0" smtClean="0"/>
              <a:t>'),</a:t>
            </a:r>
          </a:p>
          <a:p>
            <a:pPr marL="0" indent="0">
              <a:buNone/>
            </a:pPr>
            <a:r>
              <a:rPr lang="en-US" b="1" i="1" dirty="0"/>
              <a:t> </a:t>
            </a:r>
            <a:r>
              <a:rPr lang="en-US" b="1" i="1" dirty="0" smtClean="0"/>
              <a:t>              (</a:t>
            </a:r>
            <a:r>
              <a:rPr lang="en-US" b="1" i="1" dirty="0"/>
              <a:t>100004, '2025-04-05 14:00:00', 1004, '2025-04-04 16:20:00', 'Diana Prince', 4, 'Completed', 'Diana Prince', 'diana.prince@example.com', '321 Elm St, Houston, TX', '321 Elm St, Houston, TX', 'Credit Card', 'Standard Shipping</a:t>
            </a:r>
            <a:r>
              <a:rPr lang="en-US" b="1" i="1" dirty="0" smtClean="0"/>
              <a:t>'),</a:t>
            </a:r>
          </a:p>
          <a:p>
            <a:pPr marL="0" indent="0">
              <a:buNone/>
            </a:pPr>
            <a:r>
              <a:rPr lang="en-US" b="1" i="1" dirty="0"/>
              <a:t> </a:t>
            </a:r>
            <a:r>
              <a:rPr lang="en-US" b="1" i="1" dirty="0" smtClean="0"/>
              <a:t>              (</a:t>
            </a:r>
            <a:r>
              <a:rPr lang="en-US" b="1" i="1" dirty="0"/>
              <a:t>100005, '2025-04-06 15:30:00', 1005, '2025-04-05 11:45:00', '</a:t>
            </a:r>
            <a:r>
              <a:rPr lang="en-US" b="1" i="1" dirty="0" err="1"/>
              <a:t>Benji</a:t>
            </a:r>
            <a:r>
              <a:rPr lang="en-US" b="1" i="1" dirty="0"/>
              <a:t> Dunn', 6, '</a:t>
            </a:r>
            <a:r>
              <a:rPr lang="en-US" b="1" i="1" dirty="0" err="1"/>
              <a:t>Shipped','Ethan</a:t>
            </a:r>
            <a:r>
              <a:rPr lang="en-US" b="1" i="1" dirty="0"/>
              <a:t> Hunt', 'ethan.hunt@example.com', '654 Cedar Ln, Phoenix, AZ', '789 Willow Way, San Diego, </a:t>
            </a:r>
            <a:r>
              <a:rPr lang="en-US" b="1" i="1" dirty="0" err="1"/>
              <a:t>CA','Credit</a:t>
            </a:r>
            <a:r>
              <a:rPr lang="en-US" b="1" i="1" dirty="0"/>
              <a:t> Card', 'Express Shipping</a:t>
            </a:r>
            <a:r>
              <a:rPr lang="en-US" b="1" i="1" dirty="0" smtClean="0"/>
              <a:t>'),</a:t>
            </a:r>
          </a:p>
          <a:p>
            <a:pPr marL="0" indent="0">
              <a:buNone/>
            </a:pPr>
            <a:r>
              <a:rPr lang="en-US" b="1" i="1" dirty="0"/>
              <a:t> </a:t>
            </a:r>
            <a:r>
              <a:rPr lang="en-US" b="1" i="1" dirty="0" smtClean="0"/>
              <a:t>              (</a:t>
            </a:r>
            <a:r>
              <a:rPr lang="en-US" b="1" i="1" dirty="0"/>
              <a:t>100006, '2025-04-07 10:00:00', 1006, '2025-04-06 13:10:00', 'Fiona Gallagher', 1, 'Completed', 'Fiona Gallagher',  </a:t>
            </a:r>
            <a:r>
              <a:rPr lang="en-US" b="1" i="1" dirty="0" smtClean="0"/>
              <a:t>'fiona.gallagher@example.com</a:t>
            </a:r>
            <a:r>
              <a:rPr lang="en-US" b="1" i="1" dirty="0"/>
              <a:t>','147 Maple </a:t>
            </a:r>
            <a:r>
              <a:rPr lang="en-US" b="1" i="1" dirty="0" err="1"/>
              <a:t>Dr</a:t>
            </a:r>
            <a:r>
              <a:rPr lang="en-US" b="1" i="1" dirty="0"/>
              <a:t>, Philadelphia, PA', '147 Maple </a:t>
            </a:r>
            <a:r>
              <a:rPr lang="en-US" b="1" i="1" dirty="0" err="1"/>
              <a:t>Dr</a:t>
            </a:r>
            <a:r>
              <a:rPr lang="en-US" b="1" i="1" dirty="0"/>
              <a:t>, Philadelphia, </a:t>
            </a:r>
            <a:r>
              <a:rPr lang="en-US" b="1" i="1" dirty="0" err="1"/>
              <a:t>PA','Debit</a:t>
            </a:r>
            <a:r>
              <a:rPr lang="en-US" b="1" i="1" dirty="0"/>
              <a:t> Card', 'Standard Shipping</a:t>
            </a:r>
            <a:r>
              <a:rPr lang="en-US" b="1" i="1" dirty="0" smtClean="0"/>
              <a:t>'),</a:t>
            </a:r>
          </a:p>
          <a:p>
            <a:pPr marL="0" indent="0">
              <a:buNone/>
            </a:pPr>
            <a:r>
              <a:rPr lang="en-US" b="1" i="1" dirty="0"/>
              <a:t> </a:t>
            </a:r>
            <a:r>
              <a:rPr lang="en-US" b="1" i="1" dirty="0" smtClean="0"/>
              <a:t>              (</a:t>
            </a:r>
            <a:r>
              <a:rPr lang="en-US" b="1" i="1" dirty="0"/>
              <a:t>100007, '2025-04-08 08:45:00', 1007, '2025-04-07 08:00:00', 'George Martin', 7, 'Completed', 'George Martin', 'george.martin@example.com', '258 Birch Blvd, San Antonio, TX', '258 Birch Blvd, San Antonio, TX', 'Credit Card', 'Standard Shipping</a:t>
            </a:r>
            <a:r>
              <a:rPr lang="en-US" b="1" i="1" dirty="0" smtClean="0"/>
              <a:t>'),</a:t>
            </a:r>
          </a:p>
          <a:p>
            <a:pPr marL="0" indent="0">
              <a:buNone/>
            </a:pPr>
            <a:r>
              <a:rPr lang="en-US" b="1" i="1" dirty="0"/>
              <a:t> </a:t>
            </a:r>
            <a:r>
              <a:rPr lang="en-US" b="1" i="1" dirty="0" smtClean="0"/>
              <a:t>              (</a:t>
            </a:r>
            <a:r>
              <a:rPr lang="en-US" b="1" i="1" dirty="0"/>
              <a:t>100008, '2025-04-09 16:30:00', 1008, '2025-04-08 15:45:00', 'Hannah Lee', 2, 'Pending', 'Hannah Lee', 'hannah.lee@example.com', '369 Willow Way, San Diego, CA', '369 Willow Way, San Diego, </a:t>
            </a:r>
            <a:r>
              <a:rPr lang="en-US" b="1" i="1" dirty="0" err="1"/>
              <a:t>CA','PayPal</a:t>
            </a:r>
            <a:r>
              <a:rPr lang="en-US" b="1" i="1" dirty="0"/>
              <a:t>', 'Standard Shipping</a:t>
            </a:r>
            <a:r>
              <a:rPr lang="en-US" b="1" i="1" dirty="0" smtClean="0"/>
              <a:t>'),</a:t>
            </a:r>
          </a:p>
          <a:p>
            <a:pPr marL="0" indent="0">
              <a:buNone/>
            </a:pPr>
            <a:r>
              <a:rPr lang="en-US" b="1" i="1" dirty="0"/>
              <a:t> </a:t>
            </a:r>
            <a:r>
              <a:rPr lang="en-US" b="1" i="1" dirty="0" smtClean="0"/>
              <a:t>             (</a:t>
            </a:r>
            <a:r>
              <a:rPr lang="en-US" b="1" i="1" dirty="0"/>
              <a:t>100009,'2025-04-10 13:20:00', 1009, '2025-04-09 17:25:00', 'Ivan </a:t>
            </a:r>
            <a:r>
              <a:rPr lang="en-US" b="1" i="1" dirty="0" err="1"/>
              <a:t>Petrov</a:t>
            </a:r>
            <a:r>
              <a:rPr lang="en-US" b="1" i="1" dirty="0"/>
              <a:t>', 3, 'Completed', 'Ivan </a:t>
            </a:r>
            <a:r>
              <a:rPr lang="en-US" b="1" i="1" dirty="0" err="1"/>
              <a:t>Petrov</a:t>
            </a:r>
            <a:r>
              <a:rPr lang="en-US" b="1" i="1" dirty="0"/>
              <a:t>', 'ivan.petrov@example.com', '753 Aspen Cir, Dallas, TX', '753 Aspen Cir, Dallas, </a:t>
            </a:r>
            <a:r>
              <a:rPr lang="en-US" b="1" i="1" dirty="0" err="1"/>
              <a:t>TX','Credit</a:t>
            </a:r>
            <a:r>
              <a:rPr lang="en-US" b="1" i="1" dirty="0"/>
              <a:t> Card', 'Express Shipping</a:t>
            </a:r>
            <a:r>
              <a:rPr lang="en-US" b="1" i="1" dirty="0" smtClean="0"/>
              <a:t>'),</a:t>
            </a:r>
          </a:p>
          <a:p>
            <a:pPr marL="0" indent="0">
              <a:buNone/>
            </a:pPr>
            <a:r>
              <a:rPr lang="en-US" b="1" i="1" dirty="0"/>
              <a:t> </a:t>
            </a:r>
            <a:r>
              <a:rPr lang="en-US" b="1" i="1" dirty="0" smtClean="0"/>
              <a:t>             (</a:t>
            </a:r>
            <a:r>
              <a:rPr lang="en-US" b="1" i="1" dirty="0"/>
              <a:t>100010, '2025-04-11 11:10:00', 1010, '2025-04-10 12:50:00', 'Julia Roberts', 2, 'Cancelled', 'Julia Roberts', 'julia.roberts@example.com', '951 Poplar St, San Jose, CA', '951 Poplar St, San Jose, </a:t>
            </a:r>
            <a:r>
              <a:rPr lang="en-US" b="1" i="1" dirty="0" err="1"/>
              <a:t>CA','Credit</a:t>
            </a:r>
            <a:r>
              <a:rPr lang="en-US" b="1" i="1" dirty="0"/>
              <a:t> Card', 'Standard Shipping'); </a:t>
            </a:r>
          </a:p>
        </p:txBody>
      </p:sp>
    </p:spTree>
    <p:extLst>
      <p:ext uri="{BB962C8B-B14F-4D97-AF65-F5344CB8AC3E}">
        <p14:creationId xmlns:p14="http://schemas.microsoft.com/office/powerpoint/2010/main" val="34438818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14" y="452438"/>
            <a:ext cx="10537372" cy="534534"/>
          </a:xfrm>
        </p:spPr>
        <p:txBody>
          <a:bodyPr/>
          <a:lstStyle/>
          <a:p>
            <a:r>
              <a:rPr lang="en-US" dirty="0" smtClean="0">
                <a:latin typeface="Times New Roman" panose="02020603050405020304" pitchFamily="18" charset="0"/>
                <a:cs typeface="Times New Roman" panose="02020603050405020304" pitchFamily="18" charset="0"/>
              </a:rPr>
              <a:t>Inserted values on the Shipments table</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520474" y="1191079"/>
            <a:ext cx="11874727" cy="598714"/>
          </a:xfrm>
        </p:spPr>
        <p:txBody>
          <a:bodyPr>
            <a:normAutofit/>
          </a:bodyPr>
          <a:lstStyle/>
          <a:p>
            <a:r>
              <a:rPr lang="en-US" sz="1800" dirty="0" smtClean="0"/>
              <a:t>- Inserted ten values in the Shipments table</a:t>
            </a: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74" y="1789793"/>
            <a:ext cx="11146971" cy="4756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17279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231321"/>
            <a:ext cx="10515600" cy="980349"/>
          </a:xfrm>
        </p:spPr>
        <p:txBody>
          <a:bodyPr/>
          <a:lstStyle/>
          <a:p>
            <a:r>
              <a:rPr lang="en-US" dirty="0">
                <a:latin typeface="Times New Roman" panose="02020603050405020304" pitchFamily="18" charset="0"/>
                <a:cs typeface="Times New Roman" panose="02020603050405020304" pitchFamily="18" charset="0"/>
              </a:rPr>
              <a:t>View all values in the </a:t>
            </a:r>
            <a:r>
              <a:rPr lang="en-US" dirty="0" smtClean="0">
                <a:latin typeface="Times New Roman" panose="02020603050405020304" pitchFamily="18" charset="0"/>
                <a:cs typeface="Times New Roman" panose="02020603050405020304" pitchFamily="18" charset="0"/>
              </a:rPr>
              <a:t>Shipments table</a:t>
            </a:r>
            <a:endParaRPr lang="en-US" dirty="0"/>
          </a:p>
        </p:txBody>
      </p:sp>
      <p:sp>
        <p:nvSpPr>
          <p:cNvPr id="3" name="Content Placeholder 2"/>
          <p:cNvSpPr>
            <a:spLocks noGrp="1"/>
          </p:cNvSpPr>
          <p:nvPr>
            <p:ph idx="1"/>
          </p:nvPr>
        </p:nvSpPr>
        <p:spPr>
          <a:xfrm>
            <a:off x="838200" y="1211670"/>
            <a:ext cx="10515600" cy="4351338"/>
          </a:xfrm>
        </p:spPr>
        <p:txBody>
          <a:bodyPr/>
          <a:lstStyle/>
          <a:p>
            <a:r>
              <a:rPr lang="en-US" dirty="0"/>
              <a:t>To view all the values in the </a:t>
            </a:r>
            <a:r>
              <a:rPr lang="en-US" dirty="0" smtClean="0"/>
              <a:t>Shipments table</a:t>
            </a:r>
            <a:r>
              <a:rPr lang="en-US" dirty="0"/>
              <a:t>, executed the query as</a:t>
            </a:r>
          </a:p>
          <a:p>
            <a:pPr marL="0" indent="0">
              <a:buNone/>
            </a:pPr>
            <a:r>
              <a:rPr lang="en-US" dirty="0"/>
              <a:t>                               </a:t>
            </a:r>
            <a:r>
              <a:rPr lang="en-US" b="1" i="1" dirty="0"/>
              <a:t>select * from </a:t>
            </a:r>
            <a:r>
              <a:rPr lang="en-US" b="1" i="1" dirty="0" smtClean="0"/>
              <a:t>Shipments;</a:t>
            </a:r>
            <a:endParaRPr lang="en-US"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125" y="2333307"/>
            <a:ext cx="9853750" cy="4210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51785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208372"/>
            <a:ext cx="10578737" cy="301079"/>
          </a:xfrm>
        </p:spPr>
        <p:txBody>
          <a:bodyPr>
            <a:normAutofit fontScale="90000"/>
          </a:bodyPr>
          <a:lstStyle/>
          <a:p>
            <a:r>
              <a:rPr lang="en-US" dirty="0">
                <a:latin typeface="Times New Roman" panose="02020603050405020304" pitchFamily="18" charset="0"/>
                <a:cs typeface="Times New Roman" panose="02020603050405020304" pitchFamily="18" charset="0"/>
              </a:rPr>
              <a:t>Creating </a:t>
            </a:r>
            <a:r>
              <a:rPr lang="en-US" dirty="0" smtClean="0">
                <a:latin typeface="Times New Roman" panose="02020603050405020304" pitchFamily="18" charset="0"/>
                <a:cs typeface="Times New Roman" panose="02020603050405020304" pitchFamily="18" charset="0"/>
              </a:rPr>
              <a:t>Table - 7: Credit Memos</a:t>
            </a:r>
            <a:endParaRPr lang="en-US" dirty="0"/>
          </a:p>
        </p:txBody>
      </p:sp>
      <p:sp>
        <p:nvSpPr>
          <p:cNvPr id="3" name="Content Placeholder 2"/>
          <p:cNvSpPr>
            <a:spLocks noGrp="1"/>
          </p:cNvSpPr>
          <p:nvPr>
            <p:ph idx="1"/>
          </p:nvPr>
        </p:nvSpPr>
        <p:spPr>
          <a:xfrm>
            <a:off x="613954" y="679269"/>
            <a:ext cx="10596155" cy="6178731"/>
          </a:xfrm>
        </p:spPr>
        <p:txBody>
          <a:bodyPr>
            <a:normAutofit fontScale="55000" lnSpcReduction="20000"/>
          </a:bodyPr>
          <a:lstStyle/>
          <a:p>
            <a:r>
              <a:rPr lang="en-US" dirty="0"/>
              <a:t>To create the </a:t>
            </a:r>
            <a:r>
              <a:rPr lang="en-US" dirty="0" smtClean="0"/>
              <a:t>Credit Memos table </a:t>
            </a:r>
            <a:r>
              <a:rPr lang="en-US" dirty="0"/>
              <a:t>under the database, execute the query as</a:t>
            </a:r>
          </a:p>
          <a:p>
            <a:pPr marL="0" indent="0">
              <a:buNone/>
            </a:pPr>
            <a:r>
              <a:rPr lang="en-US" dirty="0"/>
              <a:t>                    </a:t>
            </a:r>
            <a:r>
              <a:rPr lang="en-US" b="1" i="1" dirty="0"/>
              <a:t>create table </a:t>
            </a:r>
            <a:r>
              <a:rPr lang="en-US" b="1" i="1" dirty="0" err="1"/>
              <a:t>CreditMemos</a:t>
            </a:r>
            <a:r>
              <a:rPr lang="en-US" b="1" i="1" dirty="0"/>
              <a:t> </a:t>
            </a:r>
            <a:endParaRPr lang="en-US" b="1" i="1" dirty="0" smtClean="0"/>
          </a:p>
          <a:p>
            <a:pPr marL="0" indent="0">
              <a:buNone/>
            </a:pPr>
            <a:r>
              <a:rPr lang="en-US" b="1" i="1" dirty="0"/>
              <a:t> </a:t>
            </a:r>
            <a:r>
              <a:rPr lang="en-US" b="1" i="1" dirty="0" smtClean="0"/>
              <a:t>                   (</a:t>
            </a:r>
            <a:r>
              <a:rPr lang="en-US" b="1" i="1" dirty="0" err="1"/>
              <a:t>credit_memo_id</a:t>
            </a:r>
            <a:r>
              <a:rPr lang="en-US" b="1" i="1" dirty="0"/>
              <a:t> </a:t>
            </a:r>
            <a:r>
              <a:rPr lang="en-US" b="1" i="1" dirty="0" err="1"/>
              <a:t>int</a:t>
            </a:r>
            <a:r>
              <a:rPr lang="en-US" b="1" i="1" dirty="0"/>
              <a:t> primary key, </a:t>
            </a:r>
            <a:endParaRPr lang="en-US" b="1" i="1" dirty="0" smtClean="0"/>
          </a:p>
          <a:p>
            <a:pPr marL="0" indent="0">
              <a:buNone/>
            </a:pPr>
            <a:r>
              <a:rPr lang="en-US" b="1" i="1" dirty="0"/>
              <a:t> </a:t>
            </a:r>
            <a:r>
              <a:rPr lang="en-US" b="1" i="1" dirty="0" smtClean="0"/>
              <a:t>                    </a:t>
            </a:r>
            <a:r>
              <a:rPr lang="en-US" b="1" i="1" dirty="0" err="1" smtClean="0"/>
              <a:t>created_date</a:t>
            </a:r>
            <a:r>
              <a:rPr lang="en-US" b="1" i="1" dirty="0" smtClean="0"/>
              <a:t> </a:t>
            </a:r>
            <a:r>
              <a:rPr lang="en-US" b="1" i="1" dirty="0" err="1"/>
              <a:t>datetime</a:t>
            </a:r>
            <a:r>
              <a:rPr lang="en-US" b="1" i="1" dirty="0"/>
              <a:t>, </a:t>
            </a:r>
            <a:endParaRPr lang="en-US" b="1" i="1" dirty="0" smtClean="0"/>
          </a:p>
          <a:p>
            <a:pPr marL="0" indent="0">
              <a:buNone/>
            </a:pPr>
            <a:r>
              <a:rPr lang="en-US" b="1" i="1" dirty="0"/>
              <a:t> </a:t>
            </a:r>
            <a:r>
              <a:rPr lang="en-US" b="1" i="1" dirty="0" smtClean="0"/>
              <a:t>                    </a:t>
            </a:r>
            <a:r>
              <a:rPr lang="en-US" b="1" i="1" dirty="0" err="1" smtClean="0"/>
              <a:t>order_id</a:t>
            </a:r>
            <a:r>
              <a:rPr lang="en-US" b="1" i="1" dirty="0" smtClean="0"/>
              <a:t> </a:t>
            </a:r>
            <a:r>
              <a:rPr lang="en-US" b="1" i="1" dirty="0" err="1"/>
              <a:t>int</a:t>
            </a:r>
            <a:r>
              <a:rPr lang="en-US" b="1" i="1" dirty="0"/>
              <a:t>, </a:t>
            </a:r>
            <a:endParaRPr lang="en-US" b="1" i="1" dirty="0" smtClean="0"/>
          </a:p>
          <a:p>
            <a:pPr marL="0" indent="0">
              <a:buNone/>
            </a:pPr>
            <a:r>
              <a:rPr lang="en-US" b="1" i="1" dirty="0"/>
              <a:t> </a:t>
            </a:r>
            <a:r>
              <a:rPr lang="en-US" b="1" i="1" dirty="0" smtClean="0"/>
              <a:t>                    </a:t>
            </a:r>
            <a:r>
              <a:rPr lang="en-US" b="1" i="1" dirty="0" err="1" smtClean="0"/>
              <a:t>order_date</a:t>
            </a:r>
            <a:r>
              <a:rPr lang="en-US" b="1" i="1" dirty="0" smtClean="0"/>
              <a:t> </a:t>
            </a:r>
            <a:r>
              <a:rPr lang="en-US" b="1" i="1" dirty="0" err="1"/>
              <a:t>datetime</a:t>
            </a:r>
            <a:r>
              <a:rPr lang="en-US" b="1" i="1" dirty="0"/>
              <a:t>, </a:t>
            </a:r>
            <a:endParaRPr lang="en-US" b="1" i="1" dirty="0" smtClean="0"/>
          </a:p>
          <a:p>
            <a:pPr marL="0" indent="0">
              <a:buNone/>
            </a:pPr>
            <a:r>
              <a:rPr lang="en-US" b="1" i="1" dirty="0"/>
              <a:t> </a:t>
            </a:r>
            <a:r>
              <a:rPr lang="en-US" b="1" i="1" dirty="0" smtClean="0"/>
              <a:t>                    </a:t>
            </a:r>
            <a:r>
              <a:rPr lang="en-US" b="1" i="1" dirty="0" err="1" smtClean="0"/>
              <a:t>bill_to_name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ship_to_name</a:t>
            </a:r>
            <a:r>
              <a:rPr lang="en-US" b="1" i="1" dirty="0" smtClean="0"/>
              <a:t> </a:t>
            </a:r>
            <a:r>
              <a:rPr lang="en-US" b="1" i="1" dirty="0"/>
              <a:t>VARCHAR(30), </a:t>
            </a:r>
            <a:endParaRPr lang="en-US" b="1" i="1" dirty="0" smtClean="0"/>
          </a:p>
          <a:p>
            <a:pPr marL="0" indent="0">
              <a:buNone/>
            </a:pPr>
            <a:r>
              <a:rPr lang="en-US" b="1" i="1" dirty="0"/>
              <a:t> </a:t>
            </a:r>
            <a:r>
              <a:rPr lang="en-US" b="1" i="1" dirty="0" smtClean="0"/>
              <a:t>                   status </a:t>
            </a:r>
            <a:r>
              <a:rPr lang="en-US" b="1" i="1" dirty="0" err="1"/>
              <a:t>varchar</a:t>
            </a:r>
            <a:r>
              <a:rPr lang="en-US" b="1" i="1" dirty="0"/>
              <a:t>(30) check (status in ('Open', 'Closed', 'Canceled</a:t>
            </a:r>
            <a:r>
              <a:rPr lang="en-US" b="1" i="1" dirty="0" smtClean="0"/>
              <a:t>')),</a:t>
            </a:r>
          </a:p>
          <a:p>
            <a:pPr marL="0" indent="0">
              <a:buNone/>
            </a:pPr>
            <a:r>
              <a:rPr lang="en-US" b="1" i="1" dirty="0"/>
              <a:t> </a:t>
            </a:r>
            <a:r>
              <a:rPr lang="en-US" b="1" i="1" dirty="0" smtClean="0"/>
              <a:t>                   </a:t>
            </a:r>
            <a:r>
              <a:rPr lang="en-US" b="1" i="1" dirty="0"/>
              <a:t>refunded float check (refunded &gt;= 0), </a:t>
            </a:r>
            <a:endParaRPr lang="en-US" b="1" i="1" dirty="0" smtClean="0"/>
          </a:p>
          <a:p>
            <a:pPr marL="0" indent="0">
              <a:buNone/>
            </a:pPr>
            <a:r>
              <a:rPr lang="en-US" b="1" i="1" dirty="0"/>
              <a:t> </a:t>
            </a:r>
            <a:r>
              <a:rPr lang="en-US" b="1" i="1" dirty="0" smtClean="0"/>
              <a:t>                   </a:t>
            </a:r>
            <a:r>
              <a:rPr lang="en-US" b="1" i="1" dirty="0" err="1" smtClean="0"/>
              <a:t>order_status</a:t>
            </a:r>
            <a:r>
              <a:rPr lang="en-US" b="1" i="1" dirty="0" smtClean="0"/>
              <a:t> </a:t>
            </a:r>
            <a:r>
              <a:rPr lang="en-US" b="1" i="1" dirty="0" err="1"/>
              <a:t>varchar</a:t>
            </a:r>
            <a:r>
              <a:rPr lang="en-US" b="1" i="1" dirty="0"/>
              <a:t>(30) check (</a:t>
            </a:r>
            <a:r>
              <a:rPr lang="en-US" b="1" i="1" dirty="0" err="1"/>
              <a:t>order_status</a:t>
            </a:r>
            <a:r>
              <a:rPr lang="en-US" b="1" i="1" dirty="0"/>
              <a:t> in ('Pending', 'Shipped', 'Completed', 'Cancelled')), </a:t>
            </a:r>
            <a:endParaRPr lang="en-US" b="1" i="1" dirty="0" smtClean="0"/>
          </a:p>
          <a:p>
            <a:pPr marL="0" indent="0">
              <a:buNone/>
            </a:pPr>
            <a:r>
              <a:rPr lang="en-US" b="1" i="1" dirty="0"/>
              <a:t> </a:t>
            </a:r>
            <a:r>
              <a:rPr lang="en-US" b="1" i="1" dirty="0" smtClean="0"/>
              <a:t>                   </a:t>
            </a:r>
            <a:r>
              <a:rPr lang="en-US" b="1" i="1" dirty="0" err="1" smtClean="0"/>
              <a:t>billing_address</a:t>
            </a:r>
            <a:r>
              <a:rPr lang="en-US" b="1" i="1" dirty="0" smtClean="0"/>
              <a:t> </a:t>
            </a:r>
            <a:r>
              <a:rPr lang="en-US" b="1" i="1" dirty="0"/>
              <a:t>text, </a:t>
            </a:r>
            <a:endParaRPr lang="en-US" b="1" i="1" dirty="0" smtClean="0"/>
          </a:p>
          <a:p>
            <a:pPr marL="0" indent="0">
              <a:buNone/>
            </a:pPr>
            <a:r>
              <a:rPr lang="en-US" b="1" i="1" dirty="0"/>
              <a:t> </a:t>
            </a:r>
            <a:r>
              <a:rPr lang="en-US" b="1" i="1" dirty="0" smtClean="0"/>
              <a:t>                   </a:t>
            </a:r>
            <a:r>
              <a:rPr lang="en-US" b="1" i="1" dirty="0" err="1" smtClean="0"/>
              <a:t>shipping_address</a:t>
            </a:r>
            <a:r>
              <a:rPr lang="en-US" b="1" i="1" dirty="0" smtClean="0"/>
              <a:t> </a:t>
            </a:r>
            <a:r>
              <a:rPr lang="en-US" b="1" i="1" dirty="0"/>
              <a:t>text, </a:t>
            </a:r>
            <a:endParaRPr lang="en-US" b="1" i="1" dirty="0" smtClean="0"/>
          </a:p>
          <a:p>
            <a:pPr marL="0" indent="0">
              <a:buNone/>
            </a:pPr>
            <a:r>
              <a:rPr lang="en-US" b="1" i="1" dirty="0"/>
              <a:t> </a:t>
            </a:r>
            <a:r>
              <a:rPr lang="en-US" b="1" i="1" dirty="0" smtClean="0"/>
              <a:t>                   </a:t>
            </a:r>
            <a:r>
              <a:rPr lang="en-US" b="1" i="1" dirty="0" err="1" smtClean="0"/>
              <a:t>customer_name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customer_email</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payment_method</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shipping_method</a:t>
            </a:r>
            <a:r>
              <a:rPr lang="en-US" b="1" i="1" dirty="0" smtClean="0"/>
              <a:t> </a:t>
            </a:r>
            <a:r>
              <a:rPr lang="en-US" b="1" i="1" dirty="0" err="1"/>
              <a:t>varchar</a:t>
            </a:r>
            <a:r>
              <a:rPr lang="en-US" b="1" i="1" dirty="0"/>
              <a:t>(30) check (</a:t>
            </a:r>
            <a:r>
              <a:rPr lang="en-US" b="1" i="1" dirty="0" err="1"/>
              <a:t>shipping_method</a:t>
            </a:r>
            <a:r>
              <a:rPr lang="en-US" b="1" i="1" dirty="0"/>
              <a:t> in ('Standard Shipping', 'Express Shipping')), </a:t>
            </a:r>
            <a:endParaRPr lang="en-US" b="1" i="1" dirty="0" smtClean="0"/>
          </a:p>
          <a:p>
            <a:pPr marL="0" indent="0">
              <a:buNone/>
            </a:pPr>
            <a:r>
              <a:rPr lang="en-US" b="1" i="1" dirty="0"/>
              <a:t> </a:t>
            </a:r>
            <a:r>
              <a:rPr lang="en-US" b="1" i="1" dirty="0" smtClean="0"/>
              <a:t>                   subtotal </a:t>
            </a:r>
            <a:r>
              <a:rPr lang="en-US" b="1" i="1" dirty="0"/>
              <a:t>float, </a:t>
            </a:r>
            <a:endParaRPr lang="en-US" b="1" i="1" dirty="0" smtClean="0"/>
          </a:p>
          <a:p>
            <a:pPr marL="0" indent="0">
              <a:buNone/>
            </a:pPr>
            <a:r>
              <a:rPr lang="en-US" b="1" i="1" dirty="0"/>
              <a:t> </a:t>
            </a:r>
            <a:r>
              <a:rPr lang="en-US" b="1" i="1" dirty="0" smtClean="0"/>
              <a:t>                    </a:t>
            </a:r>
            <a:r>
              <a:rPr lang="en-US" b="1" i="1" dirty="0" err="1" smtClean="0"/>
              <a:t>shipping_amount</a:t>
            </a:r>
            <a:r>
              <a:rPr lang="en-US" b="1" i="1" dirty="0" smtClean="0"/>
              <a:t> </a:t>
            </a:r>
            <a:r>
              <a:rPr lang="en-US" b="1" i="1" dirty="0"/>
              <a:t>float, </a:t>
            </a:r>
            <a:endParaRPr lang="en-US" b="1" i="1" dirty="0" smtClean="0"/>
          </a:p>
          <a:p>
            <a:pPr marL="0" indent="0">
              <a:buNone/>
            </a:pPr>
            <a:r>
              <a:rPr lang="en-US" b="1" i="1" dirty="0"/>
              <a:t> </a:t>
            </a:r>
            <a:r>
              <a:rPr lang="en-US" b="1" i="1" dirty="0" smtClean="0"/>
              <a:t>                   </a:t>
            </a:r>
            <a:r>
              <a:rPr lang="en-US" b="1" i="1" dirty="0" err="1" smtClean="0"/>
              <a:t>grand_total</a:t>
            </a:r>
            <a:r>
              <a:rPr lang="en-US" b="1" i="1" dirty="0" smtClean="0"/>
              <a:t> </a:t>
            </a:r>
            <a:r>
              <a:rPr lang="en-US" b="1" i="1" dirty="0"/>
              <a:t>float check (</a:t>
            </a:r>
            <a:r>
              <a:rPr lang="en-US" b="1" i="1" dirty="0" err="1"/>
              <a:t>grand_total</a:t>
            </a:r>
            <a:r>
              <a:rPr lang="en-US" b="1" i="1" dirty="0"/>
              <a:t> &gt;= 0</a:t>
            </a:r>
            <a:r>
              <a:rPr lang="en-US" b="1" i="1" dirty="0" smtClean="0"/>
              <a:t>),</a:t>
            </a:r>
          </a:p>
          <a:p>
            <a:pPr marL="0" indent="0">
              <a:buNone/>
            </a:pPr>
            <a:r>
              <a:rPr lang="en-US" b="1" i="1" dirty="0"/>
              <a:t> </a:t>
            </a:r>
            <a:r>
              <a:rPr lang="en-US" b="1" i="1" dirty="0" smtClean="0"/>
              <a:t>                   </a:t>
            </a:r>
            <a:r>
              <a:rPr lang="en-US" b="1" i="1" dirty="0"/>
              <a:t>foreign key (</a:t>
            </a:r>
            <a:r>
              <a:rPr lang="en-US" b="1" i="1" dirty="0" err="1"/>
              <a:t>order_id</a:t>
            </a:r>
            <a:r>
              <a:rPr lang="en-US" b="1" i="1" dirty="0"/>
              <a:t>) references </a:t>
            </a:r>
            <a:r>
              <a:rPr lang="en-US" b="1" i="1" dirty="0" err="1"/>
              <a:t>SalesOrder</a:t>
            </a:r>
            <a:r>
              <a:rPr lang="en-US" b="1" i="1" dirty="0"/>
              <a:t>(</a:t>
            </a:r>
            <a:r>
              <a:rPr lang="en-US" b="1" i="1" dirty="0" err="1"/>
              <a:t>order_id</a:t>
            </a:r>
            <a:r>
              <a:rPr lang="en-US" b="1" i="1" dirty="0"/>
              <a:t>));</a:t>
            </a:r>
          </a:p>
        </p:txBody>
      </p:sp>
    </p:spTree>
    <p:extLst>
      <p:ext uri="{BB962C8B-B14F-4D97-AF65-F5344CB8AC3E}">
        <p14:creationId xmlns:p14="http://schemas.microsoft.com/office/powerpoint/2010/main" val="3127824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Create Table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7500" lnSpcReduction="20000"/>
          </a:bodyPr>
          <a:lstStyle/>
          <a:p>
            <a:r>
              <a:rPr lang="en-US" dirty="0" smtClean="0"/>
              <a:t>For the </a:t>
            </a:r>
            <a:r>
              <a:rPr lang="en-US" dirty="0" err="1" smtClean="0"/>
              <a:t>ShopSphere</a:t>
            </a:r>
            <a:r>
              <a:rPr lang="en-US" dirty="0" smtClean="0"/>
              <a:t>, planned to create ten tables based on the ecommerce:</a:t>
            </a:r>
          </a:p>
          <a:p>
            <a:pPr marL="0" indent="0">
              <a:buNone/>
            </a:pPr>
            <a:r>
              <a:rPr lang="en-US" dirty="0"/>
              <a:t> </a:t>
            </a:r>
            <a:r>
              <a:rPr lang="en-US" dirty="0" smtClean="0"/>
              <a:t>                    - Customers</a:t>
            </a:r>
          </a:p>
          <a:p>
            <a:pPr marL="0" indent="0">
              <a:buNone/>
            </a:pPr>
            <a:r>
              <a:rPr lang="en-US" dirty="0"/>
              <a:t> </a:t>
            </a:r>
            <a:r>
              <a:rPr lang="en-US" dirty="0" smtClean="0"/>
              <a:t>                   </a:t>
            </a:r>
            <a:r>
              <a:rPr lang="en-US" dirty="0"/>
              <a:t> </a:t>
            </a:r>
            <a:r>
              <a:rPr lang="en-US" dirty="0" smtClean="0"/>
              <a:t>- Products</a:t>
            </a:r>
          </a:p>
          <a:p>
            <a:pPr marL="0" indent="0">
              <a:buNone/>
            </a:pPr>
            <a:r>
              <a:rPr lang="en-US" dirty="0"/>
              <a:t> </a:t>
            </a:r>
            <a:r>
              <a:rPr lang="en-US" dirty="0" smtClean="0"/>
              <a:t>                    - Categories</a:t>
            </a:r>
          </a:p>
          <a:p>
            <a:pPr marL="0" indent="0">
              <a:buNone/>
            </a:pPr>
            <a:r>
              <a:rPr lang="en-US" dirty="0"/>
              <a:t> </a:t>
            </a:r>
            <a:r>
              <a:rPr lang="en-US" dirty="0" smtClean="0"/>
              <a:t>                  </a:t>
            </a:r>
            <a:r>
              <a:rPr lang="en-US" dirty="0"/>
              <a:t> </a:t>
            </a:r>
            <a:r>
              <a:rPr lang="en-US" dirty="0" smtClean="0"/>
              <a:t> - Sales Orders</a:t>
            </a:r>
          </a:p>
          <a:p>
            <a:pPr marL="0" indent="0">
              <a:buNone/>
            </a:pPr>
            <a:r>
              <a:rPr lang="en-US" dirty="0"/>
              <a:t> </a:t>
            </a:r>
            <a:r>
              <a:rPr lang="en-US" dirty="0" smtClean="0"/>
              <a:t>                    - Invoices</a:t>
            </a:r>
          </a:p>
          <a:p>
            <a:pPr marL="0" indent="0">
              <a:buNone/>
            </a:pPr>
            <a:r>
              <a:rPr lang="en-US" dirty="0"/>
              <a:t> </a:t>
            </a:r>
            <a:r>
              <a:rPr lang="en-US" dirty="0" smtClean="0"/>
              <a:t>                    - Shipments</a:t>
            </a:r>
          </a:p>
          <a:p>
            <a:pPr marL="0" indent="0">
              <a:buNone/>
            </a:pPr>
            <a:r>
              <a:rPr lang="en-US" dirty="0"/>
              <a:t> </a:t>
            </a:r>
            <a:r>
              <a:rPr lang="en-US" dirty="0" smtClean="0"/>
              <a:t>                    - Credit Memos</a:t>
            </a:r>
          </a:p>
          <a:p>
            <a:pPr marL="0" indent="0">
              <a:buNone/>
            </a:pPr>
            <a:r>
              <a:rPr lang="en-US" dirty="0"/>
              <a:t> </a:t>
            </a:r>
            <a:r>
              <a:rPr lang="en-US" dirty="0" smtClean="0"/>
              <a:t>                    - Reviews</a:t>
            </a:r>
          </a:p>
          <a:p>
            <a:pPr marL="0" indent="0">
              <a:buNone/>
            </a:pPr>
            <a:r>
              <a:rPr lang="en-US" dirty="0"/>
              <a:t> </a:t>
            </a:r>
            <a:r>
              <a:rPr lang="en-US" dirty="0" smtClean="0"/>
              <a:t>                  </a:t>
            </a:r>
            <a:r>
              <a:rPr lang="en-US" dirty="0"/>
              <a:t> </a:t>
            </a:r>
            <a:r>
              <a:rPr lang="en-US" dirty="0" smtClean="0"/>
              <a:t> - Newsletter Subscribers</a:t>
            </a:r>
          </a:p>
          <a:p>
            <a:pPr marL="0" indent="0">
              <a:buNone/>
            </a:pPr>
            <a:r>
              <a:rPr lang="en-US" dirty="0"/>
              <a:t> </a:t>
            </a:r>
            <a:r>
              <a:rPr lang="en-US" dirty="0" smtClean="0"/>
              <a:t>                    - </a:t>
            </a:r>
            <a:r>
              <a:rPr lang="en-US" dirty="0" err="1" smtClean="0"/>
              <a:t>Wishlist</a:t>
            </a:r>
            <a:endParaRPr lang="en-US" dirty="0" smtClean="0"/>
          </a:p>
          <a:p>
            <a:pPr marL="0" indent="0">
              <a:buNone/>
            </a:pPr>
            <a:r>
              <a:rPr lang="en-US" dirty="0"/>
              <a:t> </a:t>
            </a:r>
            <a:r>
              <a:rPr lang="en-US" dirty="0" smtClean="0"/>
              <a:t>    Queries used for creating tables are as follows:</a:t>
            </a:r>
          </a:p>
        </p:txBody>
      </p:sp>
    </p:spTree>
    <p:extLst>
      <p:ext uri="{BB962C8B-B14F-4D97-AF65-F5344CB8AC3E}">
        <p14:creationId xmlns:p14="http://schemas.microsoft.com/office/powerpoint/2010/main" val="7927582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449" y="31614"/>
            <a:ext cx="5982788" cy="533491"/>
          </a:xfrm>
        </p:spPr>
        <p:txBody>
          <a:bodyPr>
            <a:normAutofit/>
          </a:bodyPr>
          <a:lstStyle/>
          <a:p>
            <a:r>
              <a:rPr lang="en-US" dirty="0">
                <a:latin typeface="Times New Roman" panose="02020603050405020304" pitchFamily="18" charset="0"/>
                <a:cs typeface="Times New Roman" panose="02020603050405020304" pitchFamily="18" charset="0"/>
              </a:rPr>
              <a:t>Created </a:t>
            </a:r>
            <a:r>
              <a:rPr lang="en-US" dirty="0" smtClean="0">
                <a:latin typeface="Times New Roman" panose="02020603050405020304" pitchFamily="18" charset="0"/>
                <a:cs typeface="Times New Roman" panose="02020603050405020304" pitchFamily="18" charset="0"/>
              </a:rPr>
              <a:t>Credit Memos Table</a:t>
            </a:r>
            <a:endParaRPr lang="en-US" dirty="0"/>
          </a:p>
        </p:txBody>
      </p:sp>
      <p:sp>
        <p:nvSpPr>
          <p:cNvPr id="4" name="Text Placeholder 3"/>
          <p:cNvSpPr>
            <a:spLocks noGrp="1"/>
          </p:cNvSpPr>
          <p:nvPr>
            <p:ph type="body" sz="half" idx="2"/>
          </p:nvPr>
        </p:nvSpPr>
        <p:spPr>
          <a:xfrm>
            <a:off x="119449" y="768623"/>
            <a:ext cx="3261949" cy="5736680"/>
          </a:xfrm>
        </p:spPr>
        <p:txBody>
          <a:bodyPr>
            <a:normAutofit fontScale="92500" lnSpcReduction="10000"/>
          </a:bodyPr>
          <a:lstStyle/>
          <a:p>
            <a:r>
              <a:rPr lang="en-US" sz="1800" dirty="0"/>
              <a:t> - Created the table by using the primary key, </a:t>
            </a:r>
            <a:r>
              <a:rPr lang="en-US" sz="1800" dirty="0" smtClean="0"/>
              <a:t>foreign key, in, check constraint with </a:t>
            </a:r>
            <a:r>
              <a:rPr lang="en-US" sz="1800" dirty="0"/>
              <a:t>different data types</a:t>
            </a:r>
          </a:p>
          <a:p>
            <a:r>
              <a:rPr lang="en-US" sz="1800" dirty="0"/>
              <a:t>        - Columns include </a:t>
            </a:r>
            <a:r>
              <a:rPr lang="en-US" sz="1800" dirty="0" smtClean="0"/>
              <a:t>the credit memo id, created date, order id, order date, bill to name, ship to name, status, refunded, order status, billing address, shipping address, customer name, customer email, payment method, shipping method, subtotal, shipping amount, grand total.</a:t>
            </a:r>
          </a:p>
          <a:p>
            <a:r>
              <a:rPr lang="en-US" sz="1800" dirty="0"/>
              <a:t> </a:t>
            </a:r>
            <a:r>
              <a:rPr lang="en-US" sz="1800" dirty="0" smtClean="0"/>
              <a:t>       - </a:t>
            </a:r>
            <a:r>
              <a:rPr lang="en-US" sz="1800" dirty="0"/>
              <a:t>Here, the </a:t>
            </a:r>
            <a:r>
              <a:rPr lang="en-US" sz="1800" dirty="0" smtClean="0"/>
              <a:t>credit memo id </a:t>
            </a:r>
            <a:r>
              <a:rPr lang="en-US" sz="1800" dirty="0"/>
              <a:t>is used as the primary key, because </a:t>
            </a:r>
            <a:r>
              <a:rPr lang="en-US" sz="1800" dirty="0" smtClean="0"/>
              <a:t>credit memo id </a:t>
            </a:r>
            <a:r>
              <a:rPr lang="en-US" sz="1800" dirty="0"/>
              <a:t>should not be null values </a:t>
            </a:r>
            <a:r>
              <a:rPr lang="en-US" sz="1800" dirty="0" smtClean="0"/>
              <a:t>and also the foreign key is used for the order id column which is referenced with the Sales Order table.</a:t>
            </a:r>
          </a:p>
          <a:p>
            <a:r>
              <a:rPr lang="en-US" sz="1800" dirty="0"/>
              <a:t> </a:t>
            </a:r>
            <a:r>
              <a:rPr lang="en-US" sz="1800" dirty="0" smtClean="0"/>
              <a:t>      - Also, here used the check constraint whether the values for the columns status , order status and shipping method are given in the query to execute.</a:t>
            </a:r>
            <a:endParaRPr lang="en-US" sz="18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8346"/>
          <a:stretch/>
        </p:blipFill>
        <p:spPr>
          <a:xfrm>
            <a:off x="3381397" y="768623"/>
            <a:ext cx="8610305" cy="5629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373894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44" y="208372"/>
            <a:ext cx="9481457" cy="261891"/>
          </a:xfrm>
        </p:spPr>
        <p:txBody>
          <a:bodyPr>
            <a:normAutofit fontScale="90000"/>
          </a:bodyPr>
          <a:lstStyle/>
          <a:p>
            <a:r>
              <a:rPr lang="en-US" dirty="0">
                <a:latin typeface="Times New Roman" panose="02020603050405020304" pitchFamily="18" charset="0"/>
                <a:cs typeface="Times New Roman" panose="02020603050405020304" pitchFamily="18" charset="0"/>
              </a:rPr>
              <a:t>Inserting Values on </a:t>
            </a:r>
            <a:r>
              <a:rPr lang="en-US" dirty="0" smtClean="0">
                <a:latin typeface="Times New Roman" panose="02020603050405020304" pitchFamily="18" charset="0"/>
                <a:cs typeface="Times New Roman" panose="02020603050405020304" pitchFamily="18" charset="0"/>
              </a:rPr>
              <a:t>Table 7: Credit Memos</a:t>
            </a:r>
            <a:endParaRPr lang="en-US" dirty="0"/>
          </a:p>
        </p:txBody>
      </p:sp>
      <p:sp>
        <p:nvSpPr>
          <p:cNvPr id="3" name="Content Placeholder 2"/>
          <p:cNvSpPr>
            <a:spLocks noGrp="1"/>
          </p:cNvSpPr>
          <p:nvPr>
            <p:ph idx="1"/>
          </p:nvPr>
        </p:nvSpPr>
        <p:spPr>
          <a:xfrm>
            <a:off x="446313" y="640080"/>
            <a:ext cx="11453949" cy="6021977"/>
          </a:xfrm>
        </p:spPr>
        <p:txBody>
          <a:bodyPr>
            <a:normAutofit fontScale="47500" lnSpcReduction="20000"/>
          </a:bodyPr>
          <a:lstStyle/>
          <a:p>
            <a:r>
              <a:rPr lang="en-US" sz="3200" dirty="0"/>
              <a:t>To insert ten values on the </a:t>
            </a:r>
            <a:r>
              <a:rPr lang="en-US" sz="3200" dirty="0" smtClean="0"/>
              <a:t>Credit Memos table</a:t>
            </a:r>
            <a:r>
              <a:rPr lang="en-US" sz="3200" dirty="0"/>
              <a:t>, executed the query as</a:t>
            </a:r>
          </a:p>
          <a:p>
            <a:pPr marL="0" indent="0">
              <a:buNone/>
            </a:pPr>
            <a:r>
              <a:rPr lang="en-US" dirty="0" smtClean="0"/>
              <a:t>             </a:t>
            </a:r>
            <a:r>
              <a:rPr lang="en-US" b="1" i="1" dirty="0"/>
              <a:t>   </a:t>
            </a:r>
            <a:r>
              <a:rPr lang="en-US" sz="2900" b="1" i="1" dirty="0"/>
              <a:t> insert into </a:t>
            </a:r>
            <a:r>
              <a:rPr lang="en-US" sz="2900" b="1" i="1" dirty="0" err="1"/>
              <a:t>CreditMemos</a:t>
            </a:r>
            <a:r>
              <a:rPr lang="en-US" sz="2900" b="1" i="1" dirty="0"/>
              <a:t>  </a:t>
            </a:r>
            <a:endParaRPr lang="en-US" sz="2900" b="1" i="1" dirty="0" smtClean="0"/>
          </a:p>
          <a:p>
            <a:pPr marL="0" indent="0">
              <a:buNone/>
            </a:pPr>
            <a:r>
              <a:rPr lang="en-US" sz="2900" b="1" i="1" dirty="0"/>
              <a:t> </a:t>
            </a:r>
            <a:r>
              <a:rPr lang="en-US" sz="2900" b="1" i="1" dirty="0" smtClean="0"/>
              <a:t>               (</a:t>
            </a:r>
            <a:r>
              <a:rPr lang="en-US" sz="2900" b="1" i="1" dirty="0" err="1"/>
              <a:t>credit_memo_id</a:t>
            </a:r>
            <a:r>
              <a:rPr lang="en-US" sz="2900" b="1" i="1" dirty="0"/>
              <a:t>, </a:t>
            </a:r>
            <a:r>
              <a:rPr lang="en-US" sz="2900" b="1" i="1" dirty="0" err="1"/>
              <a:t>created_date</a:t>
            </a:r>
            <a:r>
              <a:rPr lang="en-US" sz="2900" b="1" i="1" dirty="0"/>
              <a:t>, </a:t>
            </a:r>
            <a:r>
              <a:rPr lang="en-US" sz="2900" b="1" i="1" dirty="0" err="1"/>
              <a:t>order_id</a:t>
            </a:r>
            <a:r>
              <a:rPr lang="en-US" sz="2900" b="1" i="1" dirty="0"/>
              <a:t>, </a:t>
            </a:r>
            <a:r>
              <a:rPr lang="en-US" sz="2900" b="1" i="1" dirty="0" err="1"/>
              <a:t>order_date</a:t>
            </a:r>
            <a:r>
              <a:rPr lang="en-US" sz="2900" b="1" i="1" dirty="0"/>
              <a:t>, </a:t>
            </a:r>
            <a:r>
              <a:rPr lang="en-US" sz="2900" b="1" i="1" dirty="0" err="1"/>
              <a:t>bill_to_name</a:t>
            </a:r>
            <a:r>
              <a:rPr lang="en-US" sz="2900" b="1" i="1" dirty="0"/>
              <a:t>, </a:t>
            </a:r>
            <a:r>
              <a:rPr lang="en-US" sz="2900" b="1" i="1" dirty="0" err="1"/>
              <a:t>ship_to_name</a:t>
            </a:r>
            <a:r>
              <a:rPr lang="en-US" sz="2900" b="1" i="1" dirty="0"/>
              <a:t>, status, refunded, </a:t>
            </a:r>
            <a:r>
              <a:rPr lang="en-US" sz="2900" b="1" i="1" dirty="0" err="1"/>
              <a:t>order_status</a:t>
            </a:r>
            <a:r>
              <a:rPr lang="en-US" sz="2900" b="1" i="1" dirty="0"/>
              <a:t>, </a:t>
            </a:r>
            <a:r>
              <a:rPr lang="en-US" sz="2900" b="1" i="1" dirty="0" err="1"/>
              <a:t>billing_address</a:t>
            </a:r>
            <a:r>
              <a:rPr lang="en-US" sz="2900" b="1" i="1" dirty="0"/>
              <a:t>,   </a:t>
            </a:r>
            <a:r>
              <a:rPr lang="en-US" sz="2900" b="1" i="1" dirty="0" err="1"/>
              <a:t>shipping_address</a:t>
            </a:r>
            <a:r>
              <a:rPr lang="en-US" sz="2900" b="1" i="1" dirty="0"/>
              <a:t>, </a:t>
            </a:r>
            <a:r>
              <a:rPr lang="en-US" sz="2900" b="1" i="1" dirty="0" err="1"/>
              <a:t>customer_name</a:t>
            </a:r>
            <a:r>
              <a:rPr lang="en-US" sz="2900" b="1" i="1" dirty="0"/>
              <a:t>, </a:t>
            </a:r>
            <a:r>
              <a:rPr lang="en-US" sz="2900" b="1" i="1" dirty="0" err="1"/>
              <a:t>customer_email</a:t>
            </a:r>
            <a:r>
              <a:rPr lang="en-US" sz="2900" b="1" i="1" dirty="0"/>
              <a:t>, </a:t>
            </a:r>
            <a:r>
              <a:rPr lang="en-US" sz="2900" b="1" i="1" dirty="0" err="1"/>
              <a:t>payment_method</a:t>
            </a:r>
            <a:r>
              <a:rPr lang="en-US" sz="2900" b="1" i="1" dirty="0"/>
              <a:t>, </a:t>
            </a:r>
            <a:r>
              <a:rPr lang="en-US" sz="2900" b="1" i="1" dirty="0" err="1"/>
              <a:t>shipping_method</a:t>
            </a:r>
            <a:r>
              <a:rPr lang="en-US" sz="2900" b="1" i="1" dirty="0"/>
              <a:t>, subtotal, </a:t>
            </a:r>
            <a:r>
              <a:rPr lang="en-US" sz="2900" b="1" i="1" dirty="0" err="1"/>
              <a:t>shipping_amount</a:t>
            </a:r>
            <a:r>
              <a:rPr lang="en-US" sz="2900" b="1" i="1" dirty="0"/>
              <a:t>, </a:t>
            </a:r>
            <a:r>
              <a:rPr lang="en-US" sz="2900" b="1" i="1" dirty="0" err="1"/>
              <a:t>grand_total</a:t>
            </a:r>
            <a:r>
              <a:rPr lang="en-US" sz="2900" b="1" i="1" dirty="0"/>
              <a:t>)  </a:t>
            </a:r>
            <a:endParaRPr lang="en-US" sz="2900" b="1" i="1" dirty="0" smtClean="0"/>
          </a:p>
          <a:p>
            <a:pPr marL="0" indent="0">
              <a:buNone/>
            </a:pPr>
            <a:r>
              <a:rPr lang="en-US" sz="2900" b="1" i="1" dirty="0"/>
              <a:t> </a:t>
            </a:r>
            <a:r>
              <a:rPr lang="en-US" sz="2900" b="1" i="1" dirty="0" smtClean="0"/>
              <a:t>               values</a:t>
            </a:r>
          </a:p>
          <a:p>
            <a:pPr marL="0" indent="0">
              <a:buNone/>
            </a:pPr>
            <a:r>
              <a:rPr lang="en-US" sz="2900" b="1" i="1" dirty="0"/>
              <a:t> </a:t>
            </a:r>
            <a:r>
              <a:rPr lang="en-US" sz="2900" b="1" i="1" dirty="0" smtClean="0"/>
              <a:t>               (</a:t>
            </a:r>
            <a:r>
              <a:rPr lang="en-US" sz="2900" b="1" i="1" dirty="0"/>
              <a:t>1000001,'2025-04-12 09:00:00', 1001, '2025-04-01 10:15:00', 'Alice Johnson', 'Alice Johnson', 'Closed', 79.99, 'Cancelled', '123 Main St, New York, NY', '123 Main St, New York, </a:t>
            </a:r>
            <a:r>
              <a:rPr lang="en-US" sz="2900" b="1" i="1" dirty="0" err="1"/>
              <a:t>NY','Alice</a:t>
            </a:r>
            <a:r>
              <a:rPr lang="en-US" sz="2900" b="1" i="1" dirty="0"/>
              <a:t> Johnson', 'alice.johnson@example.com', 'Credit Card', 'Standard Shipping',  69.99, 10.00, 79.99</a:t>
            </a:r>
            <a:r>
              <a:rPr lang="en-US" sz="2900" b="1" i="1" dirty="0" smtClean="0"/>
              <a:t>),</a:t>
            </a:r>
          </a:p>
          <a:p>
            <a:pPr marL="0" indent="0">
              <a:buNone/>
            </a:pPr>
            <a:r>
              <a:rPr lang="en-US" sz="2900" b="1" i="1" dirty="0"/>
              <a:t> </a:t>
            </a:r>
            <a:r>
              <a:rPr lang="en-US" sz="2900" b="1" i="1" dirty="0" smtClean="0"/>
              <a:t>              (1000002</a:t>
            </a:r>
            <a:r>
              <a:rPr lang="en-US" sz="2900" b="1" i="1" dirty="0"/>
              <a:t>, '2025-04-13 14:30:00', 1002, '2025-04-02 14:30:00', 'Bob Smith', 'Bob Smith', 'Open', 49.99, 'Cancelled', '456 Oak Ave, Los Angeles, CA', '456 Oak Ave, Los Angeles, </a:t>
            </a:r>
            <a:r>
              <a:rPr lang="en-US" sz="2900" b="1" i="1" dirty="0" err="1"/>
              <a:t>CA','Bob</a:t>
            </a:r>
            <a:r>
              <a:rPr lang="en-US" sz="2900" b="1" i="1" dirty="0"/>
              <a:t> Smith', 'bob.smith@example.com', 'PayPal', 'Express Shipping', 45.99, 4.00, 49.99</a:t>
            </a:r>
            <a:r>
              <a:rPr lang="en-US" sz="2900" b="1" i="1" dirty="0" smtClean="0"/>
              <a:t>),</a:t>
            </a:r>
          </a:p>
          <a:p>
            <a:pPr marL="0" indent="0">
              <a:buNone/>
            </a:pPr>
            <a:r>
              <a:rPr lang="en-US" sz="2900" b="1" i="1" dirty="0"/>
              <a:t> </a:t>
            </a:r>
            <a:r>
              <a:rPr lang="en-US" sz="2900" b="1" i="1" dirty="0" smtClean="0"/>
              <a:t>              (</a:t>
            </a:r>
            <a:r>
              <a:rPr lang="en-US" sz="2900" b="1" i="1" dirty="0"/>
              <a:t>1000003, '2025-04-14 11:15:00', 1003, '2025-04-03 09:00:00', 'Charlie Brown', 'Lucy Van Pelt', 'Closed', 109.50,'Cancelled',  '789 Pine Rd, Chicago, IL', '321 Elm St, Houston, </a:t>
            </a:r>
            <a:r>
              <a:rPr lang="en-US" sz="2900" b="1" i="1" dirty="0" err="1"/>
              <a:t>TX','Charlie</a:t>
            </a:r>
            <a:r>
              <a:rPr lang="en-US" sz="2900" b="1" i="1" dirty="0"/>
              <a:t> Brown', 'charlie.brown@example.com', 'Credit Card', 'Standard Shipping',   99.50, 10.00, 109.50</a:t>
            </a:r>
            <a:r>
              <a:rPr lang="en-US" sz="2900" b="1" i="1" dirty="0" smtClean="0"/>
              <a:t>),</a:t>
            </a:r>
          </a:p>
          <a:p>
            <a:pPr marL="0" indent="0">
              <a:buNone/>
            </a:pPr>
            <a:r>
              <a:rPr lang="en-US" sz="2900" b="1" i="1" dirty="0"/>
              <a:t> </a:t>
            </a:r>
            <a:r>
              <a:rPr lang="en-US" sz="2900" b="1" i="1" dirty="0" smtClean="0"/>
              <a:t>              (</a:t>
            </a:r>
            <a:r>
              <a:rPr lang="en-US" sz="2900" b="1" i="1" dirty="0"/>
              <a:t>1000004,'2025-04-15 13:20:00', 1004, '2025-04-04 16:20:00', 'Diana Prince', 'Diana Prince', 'Closed', 129.99,'Cancelled', '321 Elm St, Houston, TX', '321 Elm St, Houston, </a:t>
            </a:r>
            <a:r>
              <a:rPr lang="en-US" sz="2900" b="1" i="1" dirty="0" err="1"/>
              <a:t>TX','Diana</a:t>
            </a:r>
            <a:r>
              <a:rPr lang="en-US" sz="2900" b="1" i="1" dirty="0"/>
              <a:t> Prince', 'diana.prince@example.com', 'Credit Card', 'Standard Shipping', 119.99, 10.00, 129.99</a:t>
            </a:r>
            <a:r>
              <a:rPr lang="en-US" sz="2900" b="1" i="1" dirty="0" smtClean="0"/>
              <a:t>),</a:t>
            </a:r>
          </a:p>
          <a:p>
            <a:pPr marL="0" indent="0">
              <a:buNone/>
            </a:pPr>
            <a:r>
              <a:rPr lang="en-US" sz="2900" b="1" i="1" dirty="0"/>
              <a:t> </a:t>
            </a:r>
            <a:r>
              <a:rPr lang="en-US" sz="2900" b="1" i="1" dirty="0" smtClean="0"/>
              <a:t>              (</a:t>
            </a:r>
            <a:r>
              <a:rPr lang="en-US" sz="2900" b="1" i="1" dirty="0"/>
              <a:t>1000005,'2025-04-16 16:00:00', 1005, '2025-04-05 11:45:00', 'Ethan Hunt', '</a:t>
            </a:r>
            <a:r>
              <a:rPr lang="en-US" sz="2900" b="1" i="1" dirty="0" err="1"/>
              <a:t>Benji</a:t>
            </a:r>
            <a:r>
              <a:rPr lang="en-US" sz="2900" b="1" i="1" dirty="0"/>
              <a:t> Dunn', 'Open', 159.99, 'Cancelled', '654 Cedar Ln, Phoenix, AZ', '789 Willow Way, San Diego, </a:t>
            </a:r>
            <a:r>
              <a:rPr lang="en-US" sz="2900" b="1" i="1" dirty="0" err="1"/>
              <a:t>CA','Ethan</a:t>
            </a:r>
            <a:r>
              <a:rPr lang="en-US" sz="2900" b="1" i="1" dirty="0"/>
              <a:t> Hunt', 'ethan.hunt@example.com', 'Credit Card', 'Express Shipping', 149.99, 10.00, 159.99</a:t>
            </a:r>
            <a:r>
              <a:rPr lang="en-US" sz="2900" b="1" i="1" dirty="0" smtClean="0"/>
              <a:t>),</a:t>
            </a:r>
          </a:p>
          <a:p>
            <a:pPr marL="0" indent="0">
              <a:buNone/>
            </a:pPr>
            <a:r>
              <a:rPr lang="en-US" sz="2900" b="1" i="1" dirty="0"/>
              <a:t> </a:t>
            </a:r>
            <a:r>
              <a:rPr lang="en-US" sz="2900" b="1" i="1" dirty="0" smtClean="0"/>
              <a:t>              (</a:t>
            </a:r>
            <a:r>
              <a:rPr lang="en-US" sz="2900" b="1" i="1" dirty="0"/>
              <a:t>1000006,'2025-04-17 10:00:00', 1006, '2025-04-06 13:10:00', 'Fiona Gallagher', 'Fiona Gallagher', 'Closed', 39.99, 'Cancelled','147 Maple </a:t>
            </a:r>
            <a:r>
              <a:rPr lang="en-US" sz="2900" b="1" i="1" dirty="0" err="1"/>
              <a:t>Dr</a:t>
            </a:r>
            <a:r>
              <a:rPr lang="en-US" sz="2900" b="1" i="1" dirty="0"/>
              <a:t>, Philadelphia, PA', '147 Maple </a:t>
            </a:r>
            <a:r>
              <a:rPr lang="en-US" sz="2900" b="1" i="1" dirty="0" err="1"/>
              <a:t>Dr</a:t>
            </a:r>
            <a:r>
              <a:rPr lang="en-US" sz="2900" b="1" i="1" dirty="0"/>
              <a:t>, Philadelphia, PA', 'Fiona Gallagher', 'fiona.gallagher@example.com', 'Debit Card',  'Standard Shipping', 35.99, 4.00, 39.99</a:t>
            </a:r>
            <a:r>
              <a:rPr lang="en-US" sz="2900" b="1" i="1" dirty="0" smtClean="0"/>
              <a:t>),</a:t>
            </a:r>
          </a:p>
          <a:p>
            <a:pPr marL="0" indent="0">
              <a:buNone/>
            </a:pPr>
            <a:r>
              <a:rPr lang="en-US" sz="2900" b="1" i="1" dirty="0"/>
              <a:t> </a:t>
            </a:r>
            <a:r>
              <a:rPr lang="en-US" sz="2900" b="1" i="1" dirty="0" smtClean="0"/>
              <a:t>              (</a:t>
            </a:r>
            <a:r>
              <a:rPr lang="en-US" sz="2900" b="1" i="1" dirty="0"/>
              <a:t>1000007, '2025-04-18 12:00:00', 1007, '2025-04-07 08:00:00', 'George Martin', 'George Martin', 'Closed', 289.99, 'Cancelled', '258 Birch Blvd, San Antonio, TX', '258 Birch Blvd, San Antonio, </a:t>
            </a:r>
            <a:r>
              <a:rPr lang="en-US" sz="2900" b="1" i="1" dirty="0" err="1"/>
              <a:t>TX','George</a:t>
            </a:r>
            <a:r>
              <a:rPr lang="en-US" sz="2900" b="1" i="1" dirty="0"/>
              <a:t> Martin', 'george.martin@example.com', 'Credit Card', 'Standard Shipping', 279.99, 10.00, 289.99</a:t>
            </a:r>
            <a:r>
              <a:rPr lang="en-US" sz="2900" b="1" i="1" dirty="0" smtClean="0"/>
              <a:t>),</a:t>
            </a:r>
          </a:p>
          <a:p>
            <a:pPr marL="0" indent="0">
              <a:buNone/>
            </a:pPr>
            <a:r>
              <a:rPr lang="en-US" sz="2900" b="1" i="1" dirty="0"/>
              <a:t> </a:t>
            </a:r>
            <a:r>
              <a:rPr lang="en-US" sz="2900" b="1" i="1" dirty="0" smtClean="0"/>
              <a:t>              (</a:t>
            </a:r>
            <a:r>
              <a:rPr lang="en-US" sz="2900" b="1" i="1" dirty="0"/>
              <a:t>1000008,'2025-04-19 11:45:00', 1008, '2025-04-08 15:45:00', 'Hannah Lee', 'Hannah Lee', 'Open', 64.99,'Cancelled', '369 Willow Way, San Diego, CA', '369 Willow Way, San Diego, </a:t>
            </a:r>
            <a:r>
              <a:rPr lang="en-US" sz="2900" b="1" i="1" dirty="0" err="1"/>
              <a:t>CA','Hannah</a:t>
            </a:r>
            <a:r>
              <a:rPr lang="en-US" sz="2900" b="1" i="1" dirty="0"/>
              <a:t> Lee', 'hannah.lee@example.com', 'PayPal', 'Standard Shipping', 59.99, 5.00, 64.99</a:t>
            </a:r>
            <a:r>
              <a:rPr lang="en-US" sz="2900" b="1" i="1" dirty="0" smtClean="0"/>
              <a:t>),</a:t>
            </a:r>
          </a:p>
          <a:p>
            <a:pPr marL="0" indent="0">
              <a:buNone/>
            </a:pPr>
            <a:r>
              <a:rPr lang="en-US" sz="2900" b="1" i="1" dirty="0"/>
              <a:t> </a:t>
            </a:r>
            <a:r>
              <a:rPr lang="en-US" sz="2900" b="1" i="1" dirty="0" smtClean="0"/>
              <a:t>              (</a:t>
            </a:r>
            <a:r>
              <a:rPr lang="en-US" sz="2900" b="1" i="1" dirty="0"/>
              <a:t>1000009,'2025-04-20 15:30:00', 1009, '2025-04-09 17:25:00', 'Ivan </a:t>
            </a:r>
            <a:r>
              <a:rPr lang="en-US" sz="2900" b="1" i="1" dirty="0" err="1"/>
              <a:t>Petrov</a:t>
            </a:r>
            <a:r>
              <a:rPr lang="en-US" sz="2900" b="1" i="1" dirty="0"/>
              <a:t>', 'Ivan </a:t>
            </a:r>
            <a:r>
              <a:rPr lang="en-US" sz="2900" b="1" i="1" dirty="0" err="1"/>
              <a:t>Petrov</a:t>
            </a:r>
            <a:r>
              <a:rPr lang="en-US" sz="2900" b="1" i="1" dirty="0"/>
              <a:t>', 'Closed', 99.99,'Cancelled', '753 Aspen Cir, Dallas, TX', '753 Aspen Cir, Dallas, TX', 'Ivan </a:t>
            </a:r>
            <a:r>
              <a:rPr lang="en-US" sz="2900" b="1" i="1" dirty="0" err="1"/>
              <a:t>Petrov</a:t>
            </a:r>
            <a:r>
              <a:rPr lang="en-US" sz="2900" b="1" i="1" dirty="0"/>
              <a:t>', 'ivan.petrov@example.com', 'Credit Card', 'Express Shipping', 89.99, 10.00, 99.99</a:t>
            </a:r>
            <a:r>
              <a:rPr lang="en-US" sz="2900" b="1" i="1" dirty="0" smtClean="0"/>
              <a:t>),</a:t>
            </a:r>
          </a:p>
          <a:p>
            <a:pPr marL="0" indent="0">
              <a:buNone/>
            </a:pPr>
            <a:r>
              <a:rPr lang="en-US" sz="2900" b="1" i="1" dirty="0"/>
              <a:t> </a:t>
            </a:r>
            <a:r>
              <a:rPr lang="en-US" sz="2900" b="1" i="1" dirty="0" smtClean="0"/>
              <a:t>              (</a:t>
            </a:r>
            <a:r>
              <a:rPr lang="en-US" sz="2900" b="1" i="1" dirty="0"/>
              <a:t>1000010,'2025-04-21 09:30:00', 1010, '2025-04-10 12:50:00', 'Julia Roberts', 'Julia Roberts', 'Closed', 79.50, 'Cancelled', '951 Poplar St, San Jose, CA', '951 Poplar St, San Jose, </a:t>
            </a:r>
            <a:r>
              <a:rPr lang="en-US" sz="2900" b="1" i="1" dirty="0" err="1"/>
              <a:t>CA','Julia</a:t>
            </a:r>
            <a:r>
              <a:rPr lang="en-US" sz="2900" b="1" i="1" dirty="0"/>
              <a:t> Roberts', 'julia.roberts@example.com', 'Credit Card', 'Standard Shipping',  69.50, 10.00, 79.50);</a:t>
            </a:r>
          </a:p>
        </p:txBody>
      </p:sp>
    </p:spTree>
    <p:extLst>
      <p:ext uri="{BB962C8B-B14F-4D97-AF65-F5344CB8AC3E}">
        <p14:creationId xmlns:p14="http://schemas.microsoft.com/office/powerpoint/2010/main" val="20286244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14" y="452438"/>
            <a:ext cx="10537372" cy="534534"/>
          </a:xfrm>
        </p:spPr>
        <p:txBody>
          <a:bodyPr/>
          <a:lstStyle/>
          <a:p>
            <a:r>
              <a:rPr lang="en-US" dirty="0" smtClean="0">
                <a:latin typeface="Times New Roman" panose="02020603050405020304" pitchFamily="18" charset="0"/>
                <a:cs typeface="Times New Roman" panose="02020603050405020304" pitchFamily="18" charset="0"/>
              </a:rPr>
              <a:t>Inserted values on the Credit Memos table</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520474" y="1191079"/>
            <a:ext cx="11874727" cy="598714"/>
          </a:xfrm>
        </p:spPr>
        <p:txBody>
          <a:bodyPr>
            <a:normAutofit/>
          </a:bodyPr>
          <a:lstStyle/>
          <a:p>
            <a:r>
              <a:rPr lang="en-US" sz="1800" dirty="0" smtClean="0"/>
              <a:t>- Inserted ten values in the Credit Memos table</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14" y="1632857"/>
            <a:ext cx="11042469" cy="4912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35376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231322"/>
            <a:ext cx="10134600" cy="670016"/>
          </a:xfrm>
        </p:spPr>
        <p:txBody>
          <a:bodyPr>
            <a:normAutofit fontScale="90000"/>
          </a:bodyPr>
          <a:lstStyle/>
          <a:p>
            <a:r>
              <a:rPr lang="en-US" dirty="0">
                <a:latin typeface="Times New Roman" panose="02020603050405020304" pitchFamily="18" charset="0"/>
                <a:cs typeface="Times New Roman" panose="02020603050405020304" pitchFamily="18" charset="0"/>
              </a:rPr>
              <a:t>View all values in the </a:t>
            </a:r>
            <a:r>
              <a:rPr lang="en-US" dirty="0" smtClean="0">
                <a:latin typeface="Times New Roman" panose="02020603050405020304" pitchFamily="18" charset="0"/>
                <a:cs typeface="Times New Roman" panose="02020603050405020304" pitchFamily="18" charset="0"/>
              </a:rPr>
              <a:t>Credit Memos table</a:t>
            </a:r>
            <a:endParaRPr lang="en-US" dirty="0"/>
          </a:p>
        </p:txBody>
      </p:sp>
      <p:sp>
        <p:nvSpPr>
          <p:cNvPr id="3" name="Content Placeholder 2"/>
          <p:cNvSpPr>
            <a:spLocks noGrp="1"/>
          </p:cNvSpPr>
          <p:nvPr>
            <p:ph idx="1"/>
          </p:nvPr>
        </p:nvSpPr>
        <p:spPr>
          <a:xfrm>
            <a:off x="836024" y="901338"/>
            <a:ext cx="10761618" cy="3043645"/>
          </a:xfrm>
        </p:spPr>
        <p:txBody>
          <a:bodyPr/>
          <a:lstStyle/>
          <a:p>
            <a:r>
              <a:rPr lang="en-US" dirty="0"/>
              <a:t>To view all the values in the </a:t>
            </a:r>
            <a:r>
              <a:rPr lang="en-US" dirty="0" smtClean="0"/>
              <a:t>Credit Memos table</a:t>
            </a:r>
            <a:r>
              <a:rPr lang="en-US" dirty="0"/>
              <a:t>, executed the query as</a:t>
            </a:r>
          </a:p>
          <a:p>
            <a:pPr marL="0" indent="0">
              <a:buNone/>
            </a:pPr>
            <a:r>
              <a:rPr lang="en-US" dirty="0"/>
              <a:t>                               </a:t>
            </a:r>
            <a:r>
              <a:rPr lang="en-US" b="1" i="1" dirty="0"/>
              <a:t>select * from </a:t>
            </a:r>
            <a:r>
              <a:rPr lang="en-US" b="1" i="1" dirty="0" err="1" smtClean="0"/>
              <a:t>CreditMemos</a:t>
            </a:r>
            <a:r>
              <a:rPr lang="en-US" b="1" i="1" dirty="0" smtClean="0"/>
              <a:t>;</a:t>
            </a:r>
            <a:endParaRPr lang="en-US" b="1"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330" y="1972491"/>
            <a:ext cx="10467703" cy="4520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33571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208372"/>
            <a:ext cx="10578737" cy="301079"/>
          </a:xfrm>
        </p:spPr>
        <p:txBody>
          <a:bodyPr>
            <a:normAutofit fontScale="90000"/>
          </a:bodyPr>
          <a:lstStyle/>
          <a:p>
            <a:r>
              <a:rPr lang="en-US" dirty="0">
                <a:latin typeface="Times New Roman" panose="02020603050405020304" pitchFamily="18" charset="0"/>
                <a:cs typeface="Times New Roman" panose="02020603050405020304" pitchFamily="18" charset="0"/>
              </a:rPr>
              <a:t>Creating </a:t>
            </a:r>
            <a:r>
              <a:rPr lang="en-US" dirty="0" smtClean="0">
                <a:latin typeface="Times New Roman" panose="02020603050405020304" pitchFamily="18" charset="0"/>
                <a:cs typeface="Times New Roman" panose="02020603050405020304" pitchFamily="18" charset="0"/>
              </a:rPr>
              <a:t>Table - 8: Reviews</a:t>
            </a:r>
            <a:endParaRPr lang="en-US" dirty="0"/>
          </a:p>
        </p:txBody>
      </p:sp>
      <p:sp>
        <p:nvSpPr>
          <p:cNvPr id="3" name="Content Placeholder 2"/>
          <p:cNvSpPr>
            <a:spLocks noGrp="1"/>
          </p:cNvSpPr>
          <p:nvPr>
            <p:ph idx="1"/>
          </p:nvPr>
        </p:nvSpPr>
        <p:spPr>
          <a:xfrm>
            <a:off x="613954" y="679269"/>
            <a:ext cx="10596155" cy="6178731"/>
          </a:xfrm>
        </p:spPr>
        <p:txBody>
          <a:bodyPr>
            <a:normAutofit fontScale="92500" lnSpcReduction="10000"/>
          </a:bodyPr>
          <a:lstStyle/>
          <a:p>
            <a:r>
              <a:rPr lang="en-US" dirty="0"/>
              <a:t>To create the </a:t>
            </a:r>
            <a:r>
              <a:rPr lang="en-US" dirty="0" smtClean="0"/>
              <a:t>Reviews table </a:t>
            </a:r>
            <a:r>
              <a:rPr lang="en-US" dirty="0"/>
              <a:t>under the database, execute the query as</a:t>
            </a:r>
          </a:p>
          <a:p>
            <a:pPr marL="0" indent="0">
              <a:buNone/>
            </a:pPr>
            <a:r>
              <a:rPr lang="en-US" dirty="0"/>
              <a:t>                    </a:t>
            </a:r>
            <a:r>
              <a:rPr lang="en-US" b="1" i="1" dirty="0"/>
              <a:t>create table </a:t>
            </a:r>
            <a:r>
              <a:rPr lang="en-US" b="1" i="1" dirty="0" smtClean="0"/>
              <a:t>Reviews</a:t>
            </a:r>
          </a:p>
          <a:p>
            <a:pPr marL="0" indent="0">
              <a:buNone/>
            </a:pPr>
            <a:r>
              <a:rPr lang="en-US" b="1" i="1" dirty="0"/>
              <a:t> </a:t>
            </a:r>
            <a:r>
              <a:rPr lang="en-US" b="1" i="1" dirty="0" smtClean="0"/>
              <a:t>                   (</a:t>
            </a:r>
            <a:r>
              <a:rPr lang="en-US" b="1" i="1" dirty="0" err="1"/>
              <a:t>review_id</a:t>
            </a:r>
            <a:r>
              <a:rPr lang="en-US" b="1" i="1" dirty="0"/>
              <a:t> </a:t>
            </a:r>
            <a:r>
              <a:rPr lang="en-US" b="1" i="1" dirty="0" err="1"/>
              <a:t>int</a:t>
            </a:r>
            <a:r>
              <a:rPr lang="en-US" b="1" i="1" dirty="0"/>
              <a:t> primary key, </a:t>
            </a:r>
            <a:endParaRPr lang="en-US" b="1" i="1" dirty="0" smtClean="0"/>
          </a:p>
          <a:p>
            <a:pPr marL="0" indent="0">
              <a:buNone/>
            </a:pPr>
            <a:r>
              <a:rPr lang="en-US" b="1" i="1" dirty="0"/>
              <a:t> </a:t>
            </a:r>
            <a:r>
              <a:rPr lang="en-US" b="1" i="1" dirty="0" smtClean="0"/>
              <a:t>                    </a:t>
            </a:r>
            <a:r>
              <a:rPr lang="en-US" b="1" i="1" dirty="0" err="1" smtClean="0"/>
              <a:t>created_at</a:t>
            </a:r>
            <a:r>
              <a:rPr lang="en-US" b="1" i="1" dirty="0" smtClean="0"/>
              <a:t> </a:t>
            </a:r>
            <a:r>
              <a:rPr lang="en-US" b="1" i="1" dirty="0" err="1"/>
              <a:t>datetime</a:t>
            </a:r>
            <a:r>
              <a:rPr lang="en-US" b="1" i="1" dirty="0"/>
              <a:t>, </a:t>
            </a:r>
            <a:endParaRPr lang="en-US" b="1" i="1" dirty="0" smtClean="0"/>
          </a:p>
          <a:p>
            <a:pPr marL="0" indent="0">
              <a:buNone/>
            </a:pPr>
            <a:r>
              <a:rPr lang="en-US" b="1" i="1" dirty="0"/>
              <a:t> </a:t>
            </a:r>
            <a:r>
              <a:rPr lang="en-US" b="1" i="1" dirty="0" smtClean="0"/>
              <a:t>                    status </a:t>
            </a:r>
            <a:r>
              <a:rPr lang="en-US" b="1" i="1" dirty="0" err="1"/>
              <a:t>varchar</a:t>
            </a:r>
            <a:r>
              <a:rPr lang="en-US" b="1" i="1" dirty="0"/>
              <a:t>(30) check (status </a:t>
            </a:r>
            <a:r>
              <a:rPr lang="en-US" b="1" i="1" dirty="0" smtClean="0"/>
              <a:t>in (</a:t>
            </a:r>
            <a:r>
              <a:rPr lang="en-US" b="1" i="1" dirty="0"/>
              <a:t>'Pending</a:t>
            </a:r>
            <a:r>
              <a:rPr lang="en-US" b="1" i="1" dirty="0" smtClean="0"/>
              <a:t>', 'Approved', 'Rejected</a:t>
            </a:r>
            <a:r>
              <a:rPr lang="en-US" b="1" i="1" dirty="0"/>
              <a:t>')), </a:t>
            </a:r>
            <a:endParaRPr lang="en-US" b="1" i="1" dirty="0" smtClean="0"/>
          </a:p>
          <a:p>
            <a:pPr marL="0" indent="0">
              <a:buNone/>
            </a:pPr>
            <a:r>
              <a:rPr lang="en-US" b="1" i="1" dirty="0"/>
              <a:t> </a:t>
            </a:r>
            <a:r>
              <a:rPr lang="en-US" b="1" i="1" dirty="0" smtClean="0"/>
              <a:t>                   title </a:t>
            </a:r>
            <a:r>
              <a:rPr lang="en-US" b="1" i="1" dirty="0" err="1"/>
              <a:t>varchar</a:t>
            </a:r>
            <a:r>
              <a:rPr lang="en-US" b="1" i="1" dirty="0"/>
              <a:t>(100), </a:t>
            </a:r>
            <a:endParaRPr lang="en-US" b="1" i="1" dirty="0" smtClean="0"/>
          </a:p>
          <a:p>
            <a:pPr marL="0" indent="0">
              <a:buNone/>
            </a:pPr>
            <a:r>
              <a:rPr lang="en-US" b="1" i="1" dirty="0"/>
              <a:t> </a:t>
            </a:r>
            <a:r>
              <a:rPr lang="en-US" b="1" i="1" dirty="0" smtClean="0"/>
              <a:t>                   </a:t>
            </a:r>
            <a:r>
              <a:rPr lang="en-US" b="1" i="1" dirty="0" err="1" smtClean="0"/>
              <a:t>reviewer_name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review </a:t>
            </a:r>
            <a:r>
              <a:rPr lang="en-US" b="1" i="1" dirty="0"/>
              <a:t>text, </a:t>
            </a:r>
            <a:endParaRPr lang="en-US" b="1" i="1" dirty="0" smtClean="0"/>
          </a:p>
          <a:p>
            <a:pPr marL="0" indent="0">
              <a:buNone/>
            </a:pPr>
            <a:r>
              <a:rPr lang="en-US" b="1" i="1" dirty="0"/>
              <a:t> </a:t>
            </a:r>
            <a:r>
              <a:rPr lang="en-US" b="1" i="1" dirty="0" smtClean="0"/>
              <a:t>                  type </a:t>
            </a:r>
            <a:r>
              <a:rPr lang="en-US" b="1" i="1" dirty="0" err="1"/>
              <a:t>varchar</a:t>
            </a:r>
            <a:r>
              <a:rPr lang="en-US" b="1" i="1" dirty="0"/>
              <a:t>(30) check (type in('</a:t>
            </a:r>
            <a:r>
              <a:rPr lang="en-US" b="1" i="1" dirty="0" err="1"/>
              <a:t>Product','Service</a:t>
            </a:r>
            <a:r>
              <a:rPr lang="en-US" b="1" i="1" dirty="0"/>
              <a:t>')), </a:t>
            </a:r>
            <a:endParaRPr lang="en-US" b="1" i="1" dirty="0" smtClean="0"/>
          </a:p>
          <a:p>
            <a:pPr marL="0" indent="0">
              <a:buNone/>
            </a:pPr>
            <a:r>
              <a:rPr lang="en-US" b="1" i="1" dirty="0"/>
              <a:t> </a:t>
            </a:r>
            <a:r>
              <a:rPr lang="en-US" b="1" i="1" dirty="0" smtClean="0"/>
              <a:t>                  </a:t>
            </a:r>
            <a:r>
              <a:rPr lang="en-US" b="1" i="1" dirty="0" err="1" smtClean="0"/>
              <a:t>prod_id</a:t>
            </a:r>
            <a:r>
              <a:rPr lang="en-US" b="1" i="1" dirty="0" smtClean="0"/>
              <a:t> </a:t>
            </a:r>
            <a:r>
              <a:rPr lang="en-US" b="1" i="1" dirty="0" err="1"/>
              <a:t>int</a:t>
            </a:r>
            <a:r>
              <a:rPr lang="en-US" b="1" i="1" dirty="0"/>
              <a:t>, </a:t>
            </a:r>
            <a:endParaRPr lang="en-US" b="1" i="1" dirty="0" smtClean="0"/>
          </a:p>
          <a:p>
            <a:pPr marL="0" indent="0">
              <a:buNone/>
            </a:pPr>
            <a:r>
              <a:rPr lang="en-US" b="1" i="1" dirty="0"/>
              <a:t> </a:t>
            </a:r>
            <a:r>
              <a:rPr lang="en-US" b="1" i="1" dirty="0" smtClean="0"/>
              <a:t>                  </a:t>
            </a:r>
            <a:r>
              <a:rPr lang="en-US" b="1" i="1" dirty="0" err="1" smtClean="0"/>
              <a:t>product_name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sku</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a:t>foreign key (</a:t>
            </a:r>
            <a:r>
              <a:rPr lang="en-US" b="1" i="1" dirty="0" err="1"/>
              <a:t>prod_id</a:t>
            </a:r>
            <a:r>
              <a:rPr lang="en-US" b="1" i="1" dirty="0"/>
              <a:t>) references Products(</a:t>
            </a:r>
            <a:r>
              <a:rPr lang="en-US" b="1" i="1" dirty="0" err="1"/>
              <a:t>prod_id</a:t>
            </a:r>
            <a:r>
              <a:rPr lang="en-US" b="1" i="1" dirty="0"/>
              <a:t>));</a:t>
            </a:r>
          </a:p>
        </p:txBody>
      </p:sp>
    </p:spTree>
    <p:extLst>
      <p:ext uri="{BB962C8B-B14F-4D97-AF65-F5344CB8AC3E}">
        <p14:creationId xmlns:p14="http://schemas.microsoft.com/office/powerpoint/2010/main" val="10277181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449" y="31614"/>
            <a:ext cx="5982788" cy="533491"/>
          </a:xfrm>
        </p:spPr>
        <p:txBody>
          <a:bodyPr>
            <a:normAutofit/>
          </a:bodyPr>
          <a:lstStyle/>
          <a:p>
            <a:r>
              <a:rPr lang="en-US" dirty="0">
                <a:latin typeface="Times New Roman" panose="02020603050405020304" pitchFamily="18" charset="0"/>
                <a:cs typeface="Times New Roman" panose="02020603050405020304" pitchFamily="18" charset="0"/>
              </a:rPr>
              <a:t>Created </a:t>
            </a:r>
            <a:r>
              <a:rPr lang="en-US" dirty="0" smtClean="0">
                <a:latin typeface="Times New Roman" panose="02020603050405020304" pitchFamily="18" charset="0"/>
                <a:cs typeface="Times New Roman" panose="02020603050405020304" pitchFamily="18" charset="0"/>
              </a:rPr>
              <a:t>Reviews Table</a:t>
            </a:r>
            <a:endParaRPr lang="en-US" dirty="0"/>
          </a:p>
        </p:txBody>
      </p:sp>
      <p:sp>
        <p:nvSpPr>
          <p:cNvPr id="4" name="Text Placeholder 3"/>
          <p:cNvSpPr>
            <a:spLocks noGrp="1"/>
          </p:cNvSpPr>
          <p:nvPr>
            <p:ph type="body" sz="half" idx="2"/>
          </p:nvPr>
        </p:nvSpPr>
        <p:spPr>
          <a:xfrm>
            <a:off x="119449" y="768623"/>
            <a:ext cx="3261949" cy="5736680"/>
          </a:xfrm>
        </p:spPr>
        <p:txBody>
          <a:bodyPr>
            <a:normAutofit/>
          </a:bodyPr>
          <a:lstStyle/>
          <a:p>
            <a:r>
              <a:rPr lang="en-US" sz="1800" dirty="0"/>
              <a:t> - Created the table by using the primary key, </a:t>
            </a:r>
            <a:r>
              <a:rPr lang="en-US" sz="1800" dirty="0" smtClean="0"/>
              <a:t>foreign key, in, check constraint with </a:t>
            </a:r>
            <a:r>
              <a:rPr lang="en-US" sz="1800" dirty="0"/>
              <a:t>different data types</a:t>
            </a:r>
          </a:p>
          <a:p>
            <a:r>
              <a:rPr lang="en-US" sz="1800" dirty="0"/>
              <a:t>        - Columns include </a:t>
            </a:r>
            <a:r>
              <a:rPr lang="en-US" sz="1800" dirty="0" smtClean="0"/>
              <a:t>the review id, created at, status, title, reviewer name, review, type, product id, product name, </a:t>
            </a:r>
            <a:r>
              <a:rPr lang="en-US" sz="1800" dirty="0" err="1" smtClean="0"/>
              <a:t>sku</a:t>
            </a:r>
            <a:r>
              <a:rPr lang="en-US" sz="1800" dirty="0"/>
              <a:t>.</a:t>
            </a:r>
            <a:endParaRPr lang="en-US" sz="1800" dirty="0" smtClean="0"/>
          </a:p>
          <a:p>
            <a:r>
              <a:rPr lang="en-US" sz="1800" dirty="0"/>
              <a:t> </a:t>
            </a:r>
            <a:r>
              <a:rPr lang="en-US" sz="1800" dirty="0" smtClean="0"/>
              <a:t>       - </a:t>
            </a:r>
            <a:r>
              <a:rPr lang="en-US" sz="1800" dirty="0"/>
              <a:t>Here, the </a:t>
            </a:r>
            <a:r>
              <a:rPr lang="en-US" sz="1800" dirty="0" smtClean="0"/>
              <a:t>review id </a:t>
            </a:r>
            <a:r>
              <a:rPr lang="en-US" sz="1800" dirty="0"/>
              <a:t>is used as the primary key, because </a:t>
            </a:r>
            <a:r>
              <a:rPr lang="en-US" sz="1800" dirty="0" smtClean="0"/>
              <a:t>review id </a:t>
            </a:r>
            <a:r>
              <a:rPr lang="en-US" sz="1800" dirty="0"/>
              <a:t>should not be null values </a:t>
            </a:r>
            <a:r>
              <a:rPr lang="en-US" sz="1800" dirty="0" smtClean="0"/>
              <a:t>and also the foreign key is used for the product id column which is referenced with the Products table.</a:t>
            </a:r>
          </a:p>
          <a:p>
            <a:r>
              <a:rPr lang="en-US" sz="1800" dirty="0"/>
              <a:t> </a:t>
            </a:r>
            <a:r>
              <a:rPr lang="en-US" sz="1800" dirty="0" smtClean="0"/>
              <a:t>      - Also, here used the check constraint whether the values for the columns status and type are given in the query to execute.</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397" y="768622"/>
            <a:ext cx="8649493" cy="5645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73970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44" y="208372"/>
            <a:ext cx="9481457" cy="261891"/>
          </a:xfrm>
        </p:spPr>
        <p:txBody>
          <a:bodyPr>
            <a:normAutofit fontScale="90000"/>
          </a:bodyPr>
          <a:lstStyle/>
          <a:p>
            <a:r>
              <a:rPr lang="en-US" dirty="0">
                <a:latin typeface="Times New Roman" panose="02020603050405020304" pitchFamily="18" charset="0"/>
                <a:cs typeface="Times New Roman" panose="02020603050405020304" pitchFamily="18" charset="0"/>
              </a:rPr>
              <a:t>Inserting Values on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8</a:t>
            </a:r>
            <a:r>
              <a:rPr lang="en-US" dirty="0" smtClean="0">
                <a:latin typeface="Times New Roman" panose="02020603050405020304" pitchFamily="18" charset="0"/>
                <a:cs typeface="Times New Roman" panose="02020603050405020304" pitchFamily="18" charset="0"/>
              </a:rPr>
              <a:t>: Reviews</a:t>
            </a:r>
            <a:endParaRPr lang="en-US" dirty="0"/>
          </a:p>
        </p:txBody>
      </p:sp>
      <p:sp>
        <p:nvSpPr>
          <p:cNvPr id="3" name="Content Placeholder 2"/>
          <p:cNvSpPr>
            <a:spLocks noGrp="1"/>
          </p:cNvSpPr>
          <p:nvPr>
            <p:ph idx="1"/>
          </p:nvPr>
        </p:nvSpPr>
        <p:spPr>
          <a:xfrm>
            <a:off x="446313" y="640080"/>
            <a:ext cx="11453949" cy="6021977"/>
          </a:xfrm>
        </p:spPr>
        <p:txBody>
          <a:bodyPr>
            <a:normAutofit fontScale="55000" lnSpcReduction="20000"/>
          </a:bodyPr>
          <a:lstStyle/>
          <a:p>
            <a:r>
              <a:rPr lang="en-US" sz="3200" dirty="0"/>
              <a:t>To insert ten values on the </a:t>
            </a:r>
            <a:r>
              <a:rPr lang="en-US" sz="3200" dirty="0" smtClean="0"/>
              <a:t>Reviews table</a:t>
            </a:r>
            <a:r>
              <a:rPr lang="en-US" sz="3200" dirty="0"/>
              <a:t>, executed the query as</a:t>
            </a:r>
          </a:p>
          <a:p>
            <a:pPr marL="0" indent="0">
              <a:buNone/>
            </a:pPr>
            <a:r>
              <a:rPr lang="en-US" dirty="0" smtClean="0"/>
              <a:t>             </a:t>
            </a:r>
            <a:r>
              <a:rPr lang="en-US" b="1" i="1" dirty="0"/>
              <a:t>   </a:t>
            </a:r>
            <a:r>
              <a:rPr lang="en-US" sz="2900" b="1" i="1" dirty="0"/>
              <a:t> insert into Reviews </a:t>
            </a:r>
            <a:endParaRPr lang="en-US" sz="2900" b="1" i="1" dirty="0" smtClean="0"/>
          </a:p>
          <a:p>
            <a:pPr marL="0" indent="0">
              <a:buNone/>
            </a:pPr>
            <a:r>
              <a:rPr lang="en-US" sz="2900" b="1" i="1" dirty="0"/>
              <a:t> </a:t>
            </a:r>
            <a:r>
              <a:rPr lang="en-US" sz="2900" b="1" i="1" dirty="0" smtClean="0"/>
              <a:t>               (</a:t>
            </a:r>
            <a:r>
              <a:rPr lang="en-US" sz="2900" b="1" i="1" dirty="0" err="1"/>
              <a:t>review_id</a:t>
            </a:r>
            <a:r>
              <a:rPr lang="en-US" sz="2900" b="1" i="1" dirty="0"/>
              <a:t>, </a:t>
            </a:r>
            <a:r>
              <a:rPr lang="en-US" sz="2900" b="1" i="1" dirty="0" err="1"/>
              <a:t>created_at</a:t>
            </a:r>
            <a:r>
              <a:rPr lang="en-US" sz="2900" b="1" i="1" dirty="0"/>
              <a:t>, status, title, </a:t>
            </a:r>
            <a:r>
              <a:rPr lang="en-US" sz="2900" b="1" i="1" dirty="0" err="1"/>
              <a:t>reviewer_name</a:t>
            </a:r>
            <a:r>
              <a:rPr lang="en-US" sz="2900" b="1" i="1" dirty="0"/>
              <a:t>, review, type, </a:t>
            </a:r>
            <a:r>
              <a:rPr lang="en-US" sz="2900" b="1" i="1" dirty="0" err="1"/>
              <a:t>prod_id</a:t>
            </a:r>
            <a:r>
              <a:rPr lang="en-US" sz="2900" b="1" i="1" dirty="0"/>
              <a:t>, </a:t>
            </a:r>
            <a:r>
              <a:rPr lang="en-US" sz="2900" b="1" i="1" dirty="0" err="1"/>
              <a:t>product_name</a:t>
            </a:r>
            <a:r>
              <a:rPr lang="en-US" sz="2900" b="1" i="1" dirty="0"/>
              <a:t>, </a:t>
            </a:r>
            <a:r>
              <a:rPr lang="en-US" sz="2900" b="1" i="1" dirty="0" err="1"/>
              <a:t>sku</a:t>
            </a:r>
            <a:r>
              <a:rPr lang="en-US" sz="2900" b="1" i="1" dirty="0" smtClean="0"/>
              <a:t>)</a:t>
            </a:r>
          </a:p>
          <a:p>
            <a:pPr marL="0" indent="0">
              <a:buNone/>
            </a:pPr>
            <a:r>
              <a:rPr lang="en-US" sz="2900" b="1" i="1" dirty="0"/>
              <a:t> </a:t>
            </a:r>
            <a:r>
              <a:rPr lang="en-US" sz="2900" b="1" i="1" dirty="0" smtClean="0"/>
              <a:t>                values</a:t>
            </a:r>
          </a:p>
          <a:p>
            <a:pPr marL="0" indent="0">
              <a:buNone/>
            </a:pPr>
            <a:r>
              <a:rPr lang="en-US" sz="2900" b="1" i="1" dirty="0"/>
              <a:t> </a:t>
            </a:r>
            <a:r>
              <a:rPr lang="en-US" sz="2900" b="1" i="1" dirty="0" smtClean="0"/>
              <a:t>               (2001</a:t>
            </a:r>
            <a:r>
              <a:rPr lang="en-US" sz="2900" b="1" i="1" dirty="0"/>
              <a:t>,'2025-04-01 09:30:00', 'Approved', 'Smooth and reliable', 'Alice Johnson', 'Wireless Mouse works flawlessly and battery lasts long.', 'Product', 101, 'Wireless Mouse', 'SKU001</a:t>
            </a:r>
            <a:r>
              <a:rPr lang="en-US" sz="2900" b="1" i="1" dirty="0" smtClean="0"/>
              <a:t>'),</a:t>
            </a:r>
          </a:p>
          <a:p>
            <a:pPr marL="0" indent="0">
              <a:buNone/>
            </a:pPr>
            <a:r>
              <a:rPr lang="en-US" sz="2900" b="1" i="1" dirty="0"/>
              <a:t> </a:t>
            </a:r>
            <a:r>
              <a:rPr lang="en-US" sz="2900" b="1" i="1" dirty="0" smtClean="0"/>
              <a:t>              (</a:t>
            </a:r>
            <a:r>
              <a:rPr lang="en-US" sz="2900" b="1" i="1" dirty="0"/>
              <a:t>2002,'2025-04-02 11:10:00', 'Approved', 'Impressive Sound', 'Bob Smith', 'The Bluetooth Speaker has great bass and clarity.', 'Product',  102, 'Bluetooth Speaker', 'SKU002</a:t>
            </a:r>
            <a:r>
              <a:rPr lang="en-US" sz="2900" b="1" i="1" dirty="0" smtClean="0"/>
              <a:t>'),</a:t>
            </a:r>
          </a:p>
          <a:p>
            <a:pPr marL="0" indent="0">
              <a:buNone/>
            </a:pPr>
            <a:r>
              <a:rPr lang="en-US" sz="2900" b="1" i="1" dirty="0"/>
              <a:t> </a:t>
            </a:r>
            <a:r>
              <a:rPr lang="en-US" sz="2900" b="1" i="1" dirty="0" smtClean="0"/>
              <a:t>              (</a:t>
            </a:r>
            <a:r>
              <a:rPr lang="en-US" sz="2900" b="1" i="1" dirty="0"/>
              <a:t>2003,'2025-04-03 14:00:00', 'Approved', 'Comfortable and durable', 'Clara Lee', 'Running Shoes fit well and are great for jogging.', 'Product',  103, 'Running Shoes', 'SKU003</a:t>
            </a:r>
            <a:r>
              <a:rPr lang="en-US" sz="2900" b="1" i="1" dirty="0" smtClean="0"/>
              <a:t>'),</a:t>
            </a:r>
          </a:p>
          <a:p>
            <a:pPr marL="0" indent="0">
              <a:buNone/>
            </a:pPr>
            <a:r>
              <a:rPr lang="en-US" sz="2900" b="1" i="1" dirty="0"/>
              <a:t> </a:t>
            </a:r>
            <a:r>
              <a:rPr lang="en-US" sz="2900" b="1" i="1" dirty="0" smtClean="0"/>
              <a:t>              (</a:t>
            </a:r>
            <a:r>
              <a:rPr lang="en-US" sz="2900" b="1" i="1" dirty="0"/>
              <a:t>2004, '2025-04-04 10:20:00', 'Pending', 'Basic quality', 'David Kim', 'Notebook pages are thinner than expected.', 'Product',  104, 'Notebook', 'SKU004</a:t>
            </a:r>
            <a:r>
              <a:rPr lang="en-US" sz="2900" b="1" i="1" dirty="0" smtClean="0"/>
              <a:t>'),</a:t>
            </a:r>
          </a:p>
          <a:p>
            <a:pPr marL="0" indent="0">
              <a:buNone/>
            </a:pPr>
            <a:r>
              <a:rPr lang="en-US" sz="2900" b="1" i="1" dirty="0"/>
              <a:t> </a:t>
            </a:r>
            <a:r>
              <a:rPr lang="en-US" sz="2900" b="1" i="1" dirty="0" smtClean="0"/>
              <a:t>              (</a:t>
            </a:r>
            <a:r>
              <a:rPr lang="en-US" sz="2900" b="1" i="1" dirty="0"/>
              <a:t>2005, '2025-04-05 16:45:00', 'Approved', 'Perfect for gamers', 'Ethan Hunt', 'Gaming Keyboard is tactile and lights up beautifully.', 'Product',  105, 'Gaming Keyboard', 'SKU005</a:t>
            </a:r>
            <a:r>
              <a:rPr lang="en-US" sz="2900" b="1" i="1" dirty="0" smtClean="0"/>
              <a:t>'),</a:t>
            </a:r>
          </a:p>
          <a:p>
            <a:pPr marL="0" indent="0">
              <a:buNone/>
            </a:pPr>
            <a:r>
              <a:rPr lang="en-US" sz="2900" b="1" i="1" dirty="0"/>
              <a:t> </a:t>
            </a:r>
            <a:r>
              <a:rPr lang="en-US" sz="2900" b="1" i="1" dirty="0" smtClean="0"/>
              <a:t>              (</a:t>
            </a:r>
            <a:r>
              <a:rPr lang="en-US" sz="2900" b="1" i="1" dirty="0"/>
              <a:t>2006, '2025-04-06 12:10:00', 'Approved', 'Great for daily use', 'Fatima Noor', 'Backpack is spacious, sturdy, and stylish.', 'Product',  106, 'Backpack', 'SKU006</a:t>
            </a:r>
            <a:r>
              <a:rPr lang="en-US" sz="2900" b="1" i="1" dirty="0" smtClean="0"/>
              <a:t>'),</a:t>
            </a:r>
          </a:p>
          <a:p>
            <a:pPr marL="0" indent="0">
              <a:buNone/>
            </a:pPr>
            <a:r>
              <a:rPr lang="en-US" sz="2900" b="1" i="1" dirty="0"/>
              <a:t> </a:t>
            </a:r>
            <a:r>
              <a:rPr lang="en-US" sz="2900" b="1" i="1" dirty="0" smtClean="0"/>
              <a:t>              (</a:t>
            </a:r>
            <a:r>
              <a:rPr lang="en-US" sz="2900" b="1" i="1" dirty="0"/>
              <a:t>2007, '2025-04-07 08:55:00', 'Approved', 'Keeps drinks cold', 'George Martin', 'Water Bottle kept my drink cold for 10+ hours.', 'Product',  107, 'Water Bottle', 'SKU007</a:t>
            </a:r>
            <a:r>
              <a:rPr lang="en-US" sz="2900" b="1" i="1" dirty="0" smtClean="0"/>
              <a:t>'),</a:t>
            </a:r>
          </a:p>
          <a:p>
            <a:pPr marL="0" indent="0">
              <a:buNone/>
            </a:pPr>
            <a:r>
              <a:rPr lang="en-US" sz="2900" b="1" i="1" dirty="0"/>
              <a:t> </a:t>
            </a:r>
            <a:r>
              <a:rPr lang="en-US" sz="2900" b="1" i="1" dirty="0" smtClean="0"/>
              <a:t>              (</a:t>
            </a:r>
            <a:r>
              <a:rPr lang="en-US" sz="2900" b="1" i="1" dirty="0"/>
              <a:t>2008,'2025-04-08 17:30:00', 'Pending', 'Good but pricey', 'Hannah Lee', 'LED Monitor looks great but is a bit expensive.', 'Product',  108, 'LED Monitor', 'SKU008</a:t>
            </a:r>
            <a:r>
              <a:rPr lang="en-US" sz="2900" b="1" i="1" dirty="0" smtClean="0"/>
              <a:t>'),</a:t>
            </a:r>
          </a:p>
          <a:p>
            <a:pPr marL="0" indent="0">
              <a:buNone/>
            </a:pPr>
            <a:r>
              <a:rPr lang="en-US" sz="2900" b="1" i="1" dirty="0"/>
              <a:t> </a:t>
            </a:r>
            <a:r>
              <a:rPr lang="en-US" sz="2900" b="1" i="1" dirty="0" smtClean="0"/>
              <a:t>              (</a:t>
            </a:r>
            <a:r>
              <a:rPr lang="en-US" sz="2900" b="1" i="1" dirty="0"/>
              <a:t>2009, '2025-04-09 13:05:00', 'Rejected', 'Disappointed', 'Ian Wright', 'Office Chair is not very comfortable.', 'Product',  109, 'Office Chair', 'SKU009</a:t>
            </a:r>
            <a:r>
              <a:rPr lang="en-US" sz="2900" b="1" i="1" dirty="0" smtClean="0"/>
              <a:t>'),</a:t>
            </a:r>
          </a:p>
          <a:p>
            <a:pPr marL="0" indent="0">
              <a:buNone/>
            </a:pPr>
            <a:r>
              <a:rPr lang="en-US" sz="2900" b="1" i="1" dirty="0"/>
              <a:t> </a:t>
            </a:r>
            <a:r>
              <a:rPr lang="en-US" sz="2900" b="1" i="1" dirty="0" smtClean="0"/>
              <a:t>              (</a:t>
            </a:r>
            <a:r>
              <a:rPr lang="en-US" sz="2900" b="1" i="1" dirty="0"/>
              <a:t>2010, '2025-04-10 09:15:00', 'Approved', 'Stylish shades', 'Julia Roberts', 'Sunglasses look great and fit well.', 'Product',  110, 'Sunglasses', 'SKU010');</a:t>
            </a:r>
          </a:p>
        </p:txBody>
      </p:sp>
    </p:spTree>
    <p:extLst>
      <p:ext uri="{BB962C8B-B14F-4D97-AF65-F5344CB8AC3E}">
        <p14:creationId xmlns:p14="http://schemas.microsoft.com/office/powerpoint/2010/main" val="9936844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14" y="452438"/>
            <a:ext cx="10537372" cy="534534"/>
          </a:xfrm>
        </p:spPr>
        <p:txBody>
          <a:bodyPr/>
          <a:lstStyle/>
          <a:p>
            <a:r>
              <a:rPr lang="en-US" dirty="0" smtClean="0">
                <a:latin typeface="Times New Roman" panose="02020603050405020304" pitchFamily="18" charset="0"/>
                <a:cs typeface="Times New Roman" panose="02020603050405020304" pitchFamily="18" charset="0"/>
              </a:rPr>
              <a:t>Inserted values on the Reviews table</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520474" y="1034143"/>
            <a:ext cx="11874727" cy="598714"/>
          </a:xfrm>
        </p:spPr>
        <p:txBody>
          <a:bodyPr>
            <a:normAutofit/>
          </a:bodyPr>
          <a:lstStyle/>
          <a:p>
            <a:r>
              <a:rPr lang="en-US" sz="1800" dirty="0" smtClean="0"/>
              <a:t>- Inserted ten values in the Reviews table</a:t>
            </a: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74" y="1489166"/>
            <a:ext cx="10415451" cy="50385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75964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231322"/>
            <a:ext cx="10134600" cy="670016"/>
          </a:xfrm>
        </p:spPr>
        <p:txBody>
          <a:bodyPr>
            <a:normAutofit fontScale="90000"/>
          </a:bodyPr>
          <a:lstStyle/>
          <a:p>
            <a:r>
              <a:rPr lang="en-US" dirty="0">
                <a:latin typeface="Times New Roman" panose="02020603050405020304" pitchFamily="18" charset="0"/>
                <a:cs typeface="Times New Roman" panose="02020603050405020304" pitchFamily="18" charset="0"/>
              </a:rPr>
              <a:t>View all values in the </a:t>
            </a:r>
            <a:r>
              <a:rPr lang="en-US" dirty="0" smtClean="0">
                <a:latin typeface="Times New Roman" panose="02020603050405020304" pitchFamily="18" charset="0"/>
                <a:cs typeface="Times New Roman" panose="02020603050405020304" pitchFamily="18" charset="0"/>
              </a:rPr>
              <a:t>Reviews table</a:t>
            </a:r>
            <a:endParaRPr lang="en-US" dirty="0"/>
          </a:p>
        </p:txBody>
      </p:sp>
      <p:sp>
        <p:nvSpPr>
          <p:cNvPr id="3" name="Content Placeholder 2"/>
          <p:cNvSpPr>
            <a:spLocks noGrp="1"/>
          </p:cNvSpPr>
          <p:nvPr>
            <p:ph idx="1"/>
          </p:nvPr>
        </p:nvSpPr>
        <p:spPr>
          <a:xfrm>
            <a:off x="836024" y="901338"/>
            <a:ext cx="10761618" cy="3043645"/>
          </a:xfrm>
        </p:spPr>
        <p:txBody>
          <a:bodyPr/>
          <a:lstStyle/>
          <a:p>
            <a:r>
              <a:rPr lang="en-US" dirty="0"/>
              <a:t>To view all the values in the </a:t>
            </a:r>
            <a:r>
              <a:rPr lang="en-US" dirty="0" smtClean="0"/>
              <a:t>Reviews table</a:t>
            </a:r>
            <a:r>
              <a:rPr lang="en-US" dirty="0"/>
              <a:t>, executed the query as</a:t>
            </a:r>
          </a:p>
          <a:p>
            <a:pPr marL="0" indent="0">
              <a:buNone/>
            </a:pPr>
            <a:r>
              <a:rPr lang="en-US" dirty="0"/>
              <a:t>                               </a:t>
            </a:r>
            <a:r>
              <a:rPr lang="en-US" b="1" i="1" dirty="0"/>
              <a:t>select * from </a:t>
            </a:r>
            <a:r>
              <a:rPr lang="en-US" b="1" i="1" dirty="0" smtClean="0"/>
              <a:t>Reviews;</a:t>
            </a:r>
            <a:endParaRPr lang="en-US"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94" y="1933304"/>
            <a:ext cx="10115006" cy="44744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47141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208372"/>
            <a:ext cx="10578737" cy="784405"/>
          </a:xfrm>
        </p:spPr>
        <p:txBody>
          <a:bodyPr>
            <a:normAutofit/>
          </a:bodyPr>
          <a:lstStyle/>
          <a:p>
            <a:r>
              <a:rPr lang="en-US" dirty="0">
                <a:latin typeface="Times New Roman" panose="02020603050405020304" pitchFamily="18" charset="0"/>
                <a:cs typeface="Times New Roman" panose="02020603050405020304" pitchFamily="18" charset="0"/>
              </a:rPr>
              <a:t>Creating </a:t>
            </a:r>
            <a:r>
              <a:rPr lang="en-US" dirty="0" smtClean="0">
                <a:latin typeface="Times New Roman" panose="02020603050405020304" pitchFamily="18" charset="0"/>
                <a:cs typeface="Times New Roman" panose="02020603050405020304" pitchFamily="18" charset="0"/>
              </a:rPr>
              <a:t>Table - 9: Newsletter Subscribers</a:t>
            </a:r>
            <a:endParaRPr lang="en-US" dirty="0"/>
          </a:p>
        </p:txBody>
      </p:sp>
      <p:sp>
        <p:nvSpPr>
          <p:cNvPr id="3" name="Content Placeholder 2"/>
          <p:cNvSpPr>
            <a:spLocks noGrp="1"/>
          </p:cNvSpPr>
          <p:nvPr>
            <p:ph idx="1"/>
          </p:nvPr>
        </p:nvSpPr>
        <p:spPr>
          <a:xfrm>
            <a:off x="718457" y="1436914"/>
            <a:ext cx="10596155" cy="6178731"/>
          </a:xfrm>
        </p:spPr>
        <p:txBody>
          <a:bodyPr>
            <a:normAutofit/>
          </a:bodyPr>
          <a:lstStyle/>
          <a:p>
            <a:r>
              <a:rPr lang="en-US" dirty="0"/>
              <a:t>To create the </a:t>
            </a:r>
            <a:r>
              <a:rPr lang="en-US" dirty="0" smtClean="0"/>
              <a:t>Newsletter Subscribers table </a:t>
            </a:r>
            <a:r>
              <a:rPr lang="en-US" dirty="0"/>
              <a:t>under the database, execute the query as</a:t>
            </a:r>
          </a:p>
          <a:p>
            <a:pPr marL="0" indent="0">
              <a:buNone/>
            </a:pPr>
            <a:r>
              <a:rPr lang="en-US" dirty="0"/>
              <a:t>                    </a:t>
            </a:r>
            <a:r>
              <a:rPr lang="en-US" b="1" i="1" dirty="0"/>
              <a:t>create table </a:t>
            </a:r>
            <a:r>
              <a:rPr lang="en-US" b="1" i="1" dirty="0" err="1" smtClean="0"/>
              <a:t>NewsletterSubscribers</a:t>
            </a:r>
            <a:endParaRPr lang="en-US" b="1" i="1" dirty="0" smtClean="0"/>
          </a:p>
          <a:p>
            <a:pPr marL="0" indent="0">
              <a:buNone/>
            </a:pPr>
            <a:r>
              <a:rPr lang="en-US" b="1" i="1" dirty="0"/>
              <a:t> </a:t>
            </a:r>
            <a:r>
              <a:rPr lang="en-US" b="1" i="1" dirty="0" smtClean="0"/>
              <a:t>                   (</a:t>
            </a:r>
            <a:r>
              <a:rPr lang="en-US" b="1" i="1" dirty="0"/>
              <a:t>id </a:t>
            </a:r>
            <a:r>
              <a:rPr lang="en-US" b="1" i="1" dirty="0" err="1"/>
              <a:t>int</a:t>
            </a:r>
            <a:r>
              <a:rPr lang="en-US" b="1" i="1" dirty="0"/>
              <a:t> primary key, </a:t>
            </a:r>
            <a:endParaRPr lang="en-US" b="1" i="1" dirty="0" smtClean="0"/>
          </a:p>
          <a:p>
            <a:pPr marL="0" indent="0">
              <a:buNone/>
            </a:pPr>
            <a:r>
              <a:rPr lang="en-US" b="1" i="1" dirty="0"/>
              <a:t> </a:t>
            </a:r>
            <a:r>
              <a:rPr lang="en-US" b="1" i="1" dirty="0" smtClean="0"/>
              <a:t>                    email </a:t>
            </a:r>
            <a:r>
              <a:rPr lang="en-US" b="1" i="1" dirty="0" err="1"/>
              <a:t>varchar</a:t>
            </a:r>
            <a:r>
              <a:rPr lang="en-US" b="1" i="1" dirty="0"/>
              <a:t>(30) unique key, </a:t>
            </a:r>
            <a:endParaRPr lang="en-US" b="1" i="1" dirty="0" smtClean="0"/>
          </a:p>
          <a:p>
            <a:pPr marL="0" indent="0">
              <a:buNone/>
            </a:pPr>
            <a:r>
              <a:rPr lang="en-US" b="1" i="1" dirty="0"/>
              <a:t> </a:t>
            </a:r>
            <a:r>
              <a:rPr lang="en-US" b="1" i="1" dirty="0" smtClean="0"/>
              <a:t>                    </a:t>
            </a:r>
            <a:r>
              <a:rPr lang="en-US" b="1" i="1" dirty="0" err="1" smtClean="0"/>
              <a:t>customer_first_name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customer_last_name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status </a:t>
            </a:r>
            <a:r>
              <a:rPr lang="en-US" b="1" i="1" dirty="0" err="1"/>
              <a:t>varchar</a:t>
            </a:r>
            <a:r>
              <a:rPr lang="en-US" b="1" i="1" dirty="0"/>
              <a:t>(30));</a:t>
            </a:r>
          </a:p>
        </p:txBody>
      </p:sp>
    </p:spTree>
    <p:extLst>
      <p:ext uri="{BB962C8B-B14F-4D97-AF65-F5344CB8AC3E}">
        <p14:creationId xmlns:p14="http://schemas.microsoft.com/office/powerpoint/2010/main" val="309821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005" y="156119"/>
            <a:ext cx="10515600" cy="1325563"/>
          </a:xfrm>
        </p:spPr>
        <p:txBody>
          <a:bodyPr/>
          <a:lstStyle/>
          <a:p>
            <a:r>
              <a:rPr lang="en-US" dirty="0" smtClean="0">
                <a:latin typeface="Times New Roman" panose="02020603050405020304" pitchFamily="18" charset="0"/>
                <a:cs typeface="Times New Roman" panose="02020603050405020304" pitchFamily="18" charset="0"/>
              </a:rPr>
              <a:t>Creating Table-1: Customers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27908"/>
            <a:ext cx="10515600" cy="5630091"/>
          </a:xfrm>
        </p:spPr>
        <p:txBody>
          <a:bodyPr>
            <a:normAutofit fontScale="85000" lnSpcReduction="20000"/>
          </a:bodyPr>
          <a:lstStyle/>
          <a:p>
            <a:r>
              <a:rPr lang="en-US" dirty="0" smtClean="0"/>
              <a:t>To create the customers table under the database, execute the query as</a:t>
            </a:r>
          </a:p>
          <a:p>
            <a:pPr marL="0" indent="0">
              <a:buNone/>
            </a:pPr>
            <a:r>
              <a:rPr lang="en-US" dirty="0" smtClean="0"/>
              <a:t>                    </a:t>
            </a:r>
            <a:r>
              <a:rPr lang="en-US" b="1" i="1" dirty="0" smtClean="0"/>
              <a:t>create </a:t>
            </a:r>
            <a:r>
              <a:rPr lang="en-US" b="1" i="1" dirty="0"/>
              <a:t>table </a:t>
            </a:r>
            <a:r>
              <a:rPr lang="en-US" b="1" i="1" dirty="0" smtClean="0"/>
              <a:t>Customers</a:t>
            </a:r>
          </a:p>
          <a:p>
            <a:pPr marL="0" indent="0">
              <a:buNone/>
            </a:pPr>
            <a:r>
              <a:rPr lang="en-US" b="1" i="1" dirty="0" smtClean="0"/>
              <a:t>                    (</a:t>
            </a:r>
            <a:r>
              <a:rPr lang="en-US" b="1" i="1" dirty="0" err="1"/>
              <a:t>cust_id</a:t>
            </a:r>
            <a:r>
              <a:rPr lang="en-US" b="1" i="1" dirty="0"/>
              <a:t> </a:t>
            </a:r>
            <a:r>
              <a:rPr lang="en-US" b="1" i="1" dirty="0" err="1"/>
              <a:t>int</a:t>
            </a:r>
            <a:r>
              <a:rPr lang="en-US" b="1" i="1" dirty="0"/>
              <a:t> primary key </a:t>
            </a:r>
            <a:r>
              <a:rPr lang="en-US" b="1" i="1" dirty="0" err="1"/>
              <a:t>auto_increment</a:t>
            </a:r>
            <a:r>
              <a:rPr lang="en-US" b="1" i="1" dirty="0"/>
              <a:t>, </a:t>
            </a:r>
            <a:endParaRPr lang="en-US" b="1" i="1" dirty="0" smtClean="0"/>
          </a:p>
          <a:p>
            <a:pPr marL="0" indent="0">
              <a:buNone/>
            </a:pPr>
            <a:r>
              <a:rPr lang="en-US" b="1" i="1" dirty="0"/>
              <a:t> </a:t>
            </a:r>
            <a:r>
              <a:rPr lang="en-US" b="1" i="1" dirty="0" smtClean="0"/>
              <a:t>                    </a:t>
            </a:r>
            <a:r>
              <a:rPr lang="en-US" b="1" i="1" dirty="0" err="1" smtClean="0"/>
              <a:t>cust_first_name</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cust_last_name</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cust_dob</a:t>
            </a:r>
            <a:r>
              <a:rPr lang="en-US" b="1" i="1" dirty="0" smtClean="0"/>
              <a:t> </a:t>
            </a:r>
            <a:r>
              <a:rPr lang="en-US" b="1" i="1" dirty="0"/>
              <a:t>date</a:t>
            </a:r>
            <a:r>
              <a:rPr lang="en-US" b="1" i="1" dirty="0" smtClean="0"/>
              <a:t>,</a:t>
            </a:r>
          </a:p>
          <a:p>
            <a:pPr marL="0" indent="0">
              <a:buNone/>
            </a:pPr>
            <a:r>
              <a:rPr lang="en-US" b="1" i="1" dirty="0"/>
              <a:t> </a:t>
            </a:r>
            <a:r>
              <a:rPr lang="en-US" b="1" i="1" dirty="0" smtClean="0"/>
              <a:t>                    </a:t>
            </a:r>
            <a:r>
              <a:rPr lang="en-US" b="1" i="1" dirty="0" err="1" smtClean="0"/>
              <a:t>cust_gender</a:t>
            </a:r>
            <a:r>
              <a:rPr lang="en-US" b="1" i="1" dirty="0" smtClean="0"/>
              <a:t> </a:t>
            </a:r>
            <a:r>
              <a:rPr lang="en-US" b="1" i="1" dirty="0" err="1"/>
              <a:t>varchar</a:t>
            </a:r>
            <a:r>
              <a:rPr lang="en-US" b="1" i="1" dirty="0"/>
              <a:t>(10</a:t>
            </a:r>
            <a:r>
              <a:rPr lang="en-US" b="1" i="1" dirty="0" smtClean="0"/>
              <a:t>),</a:t>
            </a:r>
          </a:p>
          <a:p>
            <a:pPr marL="0" indent="0">
              <a:buNone/>
            </a:pPr>
            <a:r>
              <a:rPr lang="en-US" b="1" i="1" dirty="0"/>
              <a:t> </a:t>
            </a:r>
            <a:r>
              <a:rPr lang="en-US" b="1" i="1" dirty="0" smtClean="0"/>
              <a:t>                    </a:t>
            </a:r>
            <a:r>
              <a:rPr lang="en-US" b="1" i="1" dirty="0" err="1" smtClean="0"/>
              <a:t>cust_email</a:t>
            </a:r>
            <a:r>
              <a:rPr lang="en-US" b="1" i="1" dirty="0" smtClean="0"/>
              <a:t> </a:t>
            </a:r>
            <a:r>
              <a:rPr lang="en-US" b="1" i="1" dirty="0" err="1"/>
              <a:t>varchar</a:t>
            </a:r>
            <a:r>
              <a:rPr lang="en-US" b="1" i="1" dirty="0"/>
              <a:t>(30) unique key</a:t>
            </a:r>
            <a:r>
              <a:rPr lang="en-US" b="1" i="1" dirty="0" smtClean="0"/>
              <a:t>,</a:t>
            </a:r>
          </a:p>
          <a:p>
            <a:pPr marL="0" indent="0">
              <a:buNone/>
            </a:pPr>
            <a:r>
              <a:rPr lang="en-US" b="1" i="1" dirty="0"/>
              <a:t> </a:t>
            </a:r>
            <a:r>
              <a:rPr lang="en-US" b="1" i="1" dirty="0" smtClean="0"/>
              <a:t>                    </a:t>
            </a:r>
            <a:r>
              <a:rPr lang="en-US" b="1" i="1" dirty="0" err="1" smtClean="0"/>
              <a:t>cust_phone</a:t>
            </a:r>
            <a:r>
              <a:rPr lang="en-US" b="1" i="1" dirty="0" smtClean="0"/>
              <a:t> </a:t>
            </a:r>
            <a:r>
              <a:rPr lang="en-US" b="1" i="1" dirty="0" err="1"/>
              <a:t>varchar</a:t>
            </a:r>
            <a:r>
              <a:rPr lang="en-US" b="1" i="1" dirty="0"/>
              <a:t>(10</a:t>
            </a:r>
            <a:r>
              <a:rPr lang="en-US" b="1" i="1" dirty="0" smtClean="0"/>
              <a:t>),</a:t>
            </a:r>
          </a:p>
          <a:p>
            <a:pPr marL="0" indent="0">
              <a:buNone/>
            </a:pPr>
            <a:r>
              <a:rPr lang="en-US" b="1" i="1" dirty="0"/>
              <a:t> </a:t>
            </a:r>
            <a:r>
              <a:rPr lang="en-US" b="1" i="1" dirty="0" smtClean="0"/>
              <a:t>                    </a:t>
            </a:r>
            <a:r>
              <a:rPr lang="en-US" b="1" i="1" dirty="0" err="1" smtClean="0"/>
              <a:t>cust_street_address</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cust_city</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cust_state</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cust_country</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a:t>
            </a:r>
            <a:r>
              <a:rPr lang="en-US" b="1" i="1" dirty="0" err="1" smtClean="0"/>
              <a:t>cust_zip</a:t>
            </a:r>
            <a:r>
              <a:rPr lang="en-US" b="1" i="1" dirty="0" smtClean="0"/>
              <a:t> </a:t>
            </a:r>
            <a:r>
              <a:rPr lang="en-US" b="1" i="1" dirty="0" err="1"/>
              <a:t>varchar</a:t>
            </a:r>
            <a:r>
              <a:rPr lang="en-US" b="1" i="1" dirty="0"/>
              <a:t>(10));</a:t>
            </a:r>
          </a:p>
        </p:txBody>
      </p:sp>
    </p:spTree>
    <p:extLst>
      <p:ext uri="{BB962C8B-B14F-4D97-AF65-F5344CB8AC3E}">
        <p14:creationId xmlns:p14="http://schemas.microsoft.com/office/powerpoint/2010/main" val="12136541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449" y="31614"/>
            <a:ext cx="5982788" cy="533491"/>
          </a:xfrm>
        </p:spPr>
        <p:txBody>
          <a:bodyPr>
            <a:normAutofit fontScale="90000"/>
          </a:bodyPr>
          <a:lstStyle/>
          <a:p>
            <a:r>
              <a:rPr lang="en-US" dirty="0">
                <a:latin typeface="Times New Roman" panose="02020603050405020304" pitchFamily="18" charset="0"/>
                <a:cs typeface="Times New Roman" panose="02020603050405020304" pitchFamily="18" charset="0"/>
              </a:rPr>
              <a:t>Created </a:t>
            </a:r>
            <a:r>
              <a:rPr lang="en-US" dirty="0" smtClean="0">
                <a:latin typeface="Times New Roman" panose="02020603050405020304" pitchFamily="18" charset="0"/>
                <a:cs typeface="Times New Roman" panose="02020603050405020304" pitchFamily="18" charset="0"/>
              </a:rPr>
              <a:t>Newsletter Subscribers Table</a:t>
            </a:r>
            <a:endParaRPr lang="en-US" dirty="0"/>
          </a:p>
        </p:txBody>
      </p:sp>
      <p:sp>
        <p:nvSpPr>
          <p:cNvPr id="4" name="Text Placeholder 3"/>
          <p:cNvSpPr>
            <a:spLocks noGrp="1"/>
          </p:cNvSpPr>
          <p:nvPr>
            <p:ph type="body" sz="half" idx="2"/>
          </p:nvPr>
        </p:nvSpPr>
        <p:spPr>
          <a:xfrm>
            <a:off x="119449" y="768623"/>
            <a:ext cx="3261949" cy="5736680"/>
          </a:xfrm>
        </p:spPr>
        <p:txBody>
          <a:bodyPr>
            <a:normAutofit/>
          </a:bodyPr>
          <a:lstStyle/>
          <a:p>
            <a:r>
              <a:rPr lang="en-US" sz="1800" dirty="0"/>
              <a:t> </a:t>
            </a:r>
            <a:r>
              <a:rPr lang="en-US" sz="2400" dirty="0"/>
              <a:t>- Created the table by using the primary </a:t>
            </a:r>
            <a:r>
              <a:rPr lang="en-US" sz="2400" dirty="0" smtClean="0"/>
              <a:t>key and unique key with </a:t>
            </a:r>
            <a:r>
              <a:rPr lang="en-US" sz="2400" dirty="0"/>
              <a:t>different data types</a:t>
            </a:r>
          </a:p>
          <a:p>
            <a:r>
              <a:rPr lang="en-US" sz="2400" dirty="0"/>
              <a:t>        - Columns include </a:t>
            </a:r>
            <a:r>
              <a:rPr lang="en-US" sz="2400" dirty="0" smtClean="0"/>
              <a:t>the id, email, customer first name, customer last name, status.</a:t>
            </a:r>
          </a:p>
          <a:p>
            <a:r>
              <a:rPr lang="en-US" sz="2400" dirty="0"/>
              <a:t> </a:t>
            </a:r>
            <a:r>
              <a:rPr lang="en-US" sz="2400" dirty="0" smtClean="0"/>
              <a:t>       - </a:t>
            </a:r>
            <a:r>
              <a:rPr lang="en-US" sz="2400" dirty="0"/>
              <a:t>Here, the </a:t>
            </a:r>
            <a:r>
              <a:rPr lang="en-US" sz="2400" dirty="0" smtClean="0"/>
              <a:t>id </a:t>
            </a:r>
            <a:r>
              <a:rPr lang="en-US" sz="2400" dirty="0"/>
              <a:t>is used as the primary key, because </a:t>
            </a:r>
            <a:r>
              <a:rPr lang="en-US" sz="2400" dirty="0" smtClean="0"/>
              <a:t>id </a:t>
            </a:r>
            <a:r>
              <a:rPr lang="en-US" sz="2400" dirty="0"/>
              <a:t>should not be null values </a:t>
            </a:r>
            <a:r>
              <a:rPr lang="en-US" sz="2400" dirty="0" smtClean="0"/>
              <a:t>and also the unique key is used for the email column.</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398" y="768623"/>
            <a:ext cx="8453551" cy="5645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732159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44" y="208372"/>
            <a:ext cx="11937273" cy="431708"/>
          </a:xfrm>
        </p:spPr>
        <p:txBody>
          <a:bodyPr>
            <a:normAutofit fontScale="90000"/>
          </a:bodyPr>
          <a:lstStyle/>
          <a:p>
            <a:r>
              <a:rPr lang="en-US" dirty="0">
                <a:latin typeface="Times New Roman" panose="02020603050405020304" pitchFamily="18" charset="0"/>
                <a:cs typeface="Times New Roman" panose="02020603050405020304" pitchFamily="18" charset="0"/>
              </a:rPr>
              <a:t>Inserting Values on </a:t>
            </a:r>
            <a:r>
              <a:rPr lang="en-US" dirty="0" smtClean="0">
                <a:latin typeface="Times New Roman" panose="02020603050405020304" pitchFamily="18" charset="0"/>
                <a:cs typeface="Times New Roman" panose="02020603050405020304" pitchFamily="18" charset="0"/>
              </a:rPr>
              <a:t>Table 9: Newsletter Subscribers</a:t>
            </a:r>
            <a:endParaRPr lang="en-US" dirty="0"/>
          </a:p>
        </p:txBody>
      </p:sp>
      <p:sp>
        <p:nvSpPr>
          <p:cNvPr id="3" name="Content Placeholder 2"/>
          <p:cNvSpPr>
            <a:spLocks noGrp="1"/>
          </p:cNvSpPr>
          <p:nvPr>
            <p:ph idx="1"/>
          </p:nvPr>
        </p:nvSpPr>
        <p:spPr>
          <a:xfrm>
            <a:off x="361405" y="953588"/>
            <a:ext cx="11453949" cy="6021977"/>
          </a:xfrm>
        </p:spPr>
        <p:txBody>
          <a:bodyPr>
            <a:normAutofit fontScale="85000" lnSpcReduction="20000"/>
          </a:bodyPr>
          <a:lstStyle/>
          <a:p>
            <a:r>
              <a:rPr lang="en-US" sz="3200" dirty="0"/>
              <a:t>To insert ten values on the </a:t>
            </a:r>
            <a:r>
              <a:rPr lang="en-US" sz="3200" dirty="0" smtClean="0"/>
              <a:t>Newsletter Subscribers table</a:t>
            </a:r>
            <a:r>
              <a:rPr lang="en-US" sz="3200" dirty="0"/>
              <a:t>, executed the query as</a:t>
            </a:r>
          </a:p>
          <a:p>
            <a:pPr marL="0" indent="0">
              <a:buNone/>
            </a:pPr>
            <a:r>
              <a:rPr lang="en-US" dirty="0" smtClean="0"/>
              <a:t>             </a:t>
            </a:r>
            <a:r>
              <a:rPr lang="en-US" b="1" i="1" dirty="0"/>
              <a:t>   </a:t>
            </a:r>
            <a:r>
              <a:rPr lang="en-US" sz="2900" b="1" i="1" dirty="0"/>
              <a:t> insert into </a:t>
            </a:r>
            <a:r>
              <a:rPr lang="en-US" sz="2900" b="1" i="1" dirty="0" err="1"/>
              <a:t>NewsletterSubscribers</a:t>
            </a:r>
            <a:r>
              <a:rPr lang="en-US" sz="2900" b="1" i="1" dirty="0"/>
              <a:t> </a:t>
            </a:r>
            <a:endParaRPr lang="en-US" sz="2900" b="1" i="1" dirty="0" smtClean="0"/>
          </a:p>
          <a:p>
            <a:pPr marL="0" indent="0">
              <a:buNone/>
            </a:pPr>
            <a:r>
              <a:rPr lang="en-US" sz="2900" b="1" i="1" dirty="0"/>
              <a:t> </a:t>
            </a:r>
            <a:r>
              <a:rPr lang="en-US" sz="2900" b="1" i="1" dirty="0" smtClean="0"/>
              <a:t>               (</a:t>
            </a:r>
            <a:r>
              <a:rPr lang="en-US" sz="2900" b="1" i="1" dirty="0"/>
              <a:t>id, email, </a:t>
            </a:r>
            <a:r>
              <a:rPr lang="en-US" sz="2900" b="1" i="1" dirty="0" err="1"/>
              <a:t>customer_first_name</a:t>
            </a:r>
            <a:r>
              <a:rPr lang="en-US" sz="2900" b="1" i="1" dirty="0"/>
              <a:t>, </a:t>
            </a:r>
            <a:r>
              <a:rPr lang="en-US" sz="2900" b="1" i="1" dirty="0" err="1"/>
              <a:t>customer_last_name</a:t>
            </a:r>
            <a:r>
              <a:rPr lang="en-US" sz="2900" b="1" i="1" dirty="0"/>
              <a:t>, status</a:t>
            </a:r>
            <a:r>
              <a:rPr lang="en-US" sz="2900" b="1" i="1" dirty="0" smtClean="0"/>
              <a:t>)</a:t>
            </a:r>
          </a:p>
          <a:p>
            <a:pPr marL="0" indent="0">
              <a:buNone/>
            </a:pPr>
            <a:r>
              <a:rPr lang="en-US" sz="2900" b="1" i="1" dirty="0"/>
              <a:t> </a:t>
            </a:r>
            <a:r>
              <a:rPr lang="en-US" sz="2900" b="1" i="1" dirty="0" smtClean="0"/>
              <a:t>               values</a:t>
            </a:r>
          </a:p>
          <a:p>
            <a:pPr marL="0" indent="0">
              <a:buNone/>
            </a:pPr>
            <a:r>
              <a:rPr lang="en-US" sz="2900" b="1" i="1" dirty="0"/>
              <a:t> </a:t>
            </a:r>
            <a:r>
              <a:rPr lang="en-US" sz="2900" b="1" i="1" dirty="0" smtClean="0"/>
              <a:t>              (20001</a:t>
            </a:r>
            <a:r>
              <a:rPr lang="en-US" sz="2900" b="1" i="1" dirty="0"/>
              <a:t>, 'alice.johnson@example.com', 'Alice', 'Johnson', 'Subscribed</a:t>
            </a:r>
            <a:r>
              <a:rPr lang="en-US" sz="2900" b="1" i="1" dirty="0" smtClean="0"/>
              <a:t>'),</a:t>
            </a:r>
          </a:p>
          <a:p>
            <a:pPr marL="0" indent="0">
              <a:buNone/>
            </a:pPr>
            <a:r>
              <a:rPr lang="en-US" sz="2900" b="1" i="1" dirty="0"/>
              <a:t> </a:t>
            </a:r>
            <a:r>
              <a:rPr lang="en-US" sz="2900" b="1" i="1" dirty="0" smtClean="0"/>
              <a:t>              (</a:t>
            </a:r>
            <a:r>
              <a:rPr lang="en-US" sz="2900" b="1" i="1" dirty="0"/>
              <a:t>20002, 'bob.smith@example.com', 'Bob', 'Smith', 'Subscribed</a:t>
            </a:r>
            <a:r>
              <a:rPr lang="en-US" sz="2900" b="1" i="1" dirty="0" smtClean="0"/>
              <a:t>'),</a:t>
            </a:r>
          </a:p>
          <a:p>
            <a:pPr marL="0" indent="0">
              <a:buNone/>
            </a:pPr>
            <a:r>
              <a:rPr lang="en-US" sz="2900" b="1" i="1" dirty="0"/>
              <a:t> </a:t>
            </a:r>
            <a:r>
              <a:rPr lang="en-US" sz="2900" b="1" i="1" dirty="0" smtClean="0"/>
              <a:t>              (</a:t>
            </a:r>
            <a:r>
              <a:rPr lang="en-US" sz="2900" b="1" i="1" dirty="0"/>
              <a:t>20003, 'clara.lee@example.com', 'Clara', 'Lee', 'Pending</a:t>
            </a:r>
            <a:r>
              <a:rPr lang="en-US" sz="2900" b="1" i="1" dirty="0" smtClean="0"/>
              <a:t>'), </a:t>
            </a:r>
          </a:p>
          <a:p>
            <a:pPr marL="0" indent="0">
              <a:buNone/>
            </a:pPr>
            <a:r>
              <a:rPr lang="en-US" sz="2900" b="1" i="1" dirty="0"/>
              <a:t> </a:t>
            </a:r>
            <a:r>
              <a:rPr lang="en-US" sz="2900" b="1" i="1" dirty="0" smtClean="0"/>
              <a:t>              (</a:t>
            </a:r>
            <a:r>
              <a:rPr lang="en-US" sz="2900" b="1" i="1" dirty="0"/>
              <a:t>20004, 'david.kim@example.com', 'David', 'Kim', 'Unsubscribed</a:t>
            </a:r>
            <a:r>
              <a:rPr lang="en-US" sz="2900" b="1" i="1" dirty="0" smtClean="0"/>
              <a:t>'),</a:t>
            </a:r>
          </a:p>
          <a:p>
            <a:pPr marL="0" indent="0">
              <a:buNone/>
            </a:pPr>
            <a:r>
              <a:rPr lang="en-US" sz="2900" b="1" i="1" dirty="0"/>
              <a:t> </a:t>
            </a:r>
            <a:r>
              <a:rPr lang="en-US" sz="2900" b="1" i="1" dirty="0" smtClean="0"/>
              <a:t>              (</a:t>
            </a:r>
            <a:r>
              <a:rPr lang="en-US" sz="2900" b="1" i="1" dirty="0"/>
              <a:t>20005, 'ethan.hunt@example.com', 'Ethan', 'Hunt', 'Subscribed</a:t>
            </a:r>
            <a:r>
              <a:rPr lang="en-US" sz="2900" b="1" i="1" dirty="0" smtClean="0"/>
              <a:t>'),</a:t>
            </a:r>
          </a:p>
          <a:p>
            <a:pPr marL="0" indent="0">
              <a:buNone/>
            </a:pPr>
            <a:r>
              <a:rPr lang="en-US" sz="2900" b="1" i="1" dirty="0"/>
              <a:t> </a:t>
            </a:r>
            <a:r>
              <a:rPr lang="en-US" sz="2900" b="1" i="1" dirty="0" smtClean="0"/>
              <a:t>              (</a:t>
            </a:r>
            <a:r>
              <a:rPr lang="en-US" sz="2900" b="1" i="1" dirty="0"/>
              <a:t>20006, 'fatima.noor@example.com', 'Fatima', 'Noor', 'Pending</a:t>
            </a:r>
            <a:r>
              <a:rPr lang="en-US" sz="2900" b="1" i="1" dirty="0" smtClean="0"/>
              <a:t>'),</a:t>
            </a:r>
          </a:p>
          <a:p>
            <a:pPr marL="0" indent="0">
              <a:buNone/>
            </a:pPr>
            <a:r>
              <a:rPr lang="en-US" sz="2900" b="1" i="1" dirty="0"/>
              <a:t> </a:t>
            </a:r>
            <a:r>
              <a:rPr lang="en-US" sz="2900" b="1" i="1" dirty="0" smtClean="0"/>
              <a:t>              (</a:t>
            </a:r>
            <a:r>
              <a:rPr lang="en-US" sz="2900" b="1" i="1" dirty="0"/>
              <a:t>20007, 'george.martin@example.com', 'George', 'Martin', 'Subscribed</a:t>
            </a:r>
            <a:r>
              <a:rPr lang="en-US" sz="2900" b="1" i="1" dirty="0" smtClean="0"/>
              <a:t>'),</a:t>
            </a:r>
          </a:p>
          <a:p>
            <a:pPr marL="0" indent="0">
              <a:buNone/>
            </a:pPr>
            <a:r>
              <a:rPr lang="en-US" sz="2900" b="1" i="1" dirty="0"/>
              <a:t> </a:t>
            </a:r>
            <a:r>
              <a:rPr lang="en-US" sz="2900" b="1" i="1" dirty="0" smtClean="0"/>
              <a:t>              (</a:t>
            </a:r>
            <a:r>
              <a:rPr lang="en-US" sz="2900" b="1" i="1" dirty="0"/>
              <a:t>20008, 'hannah.lee@example.com', 'Hannah', 'Lee', 'Unsubscribed</a:t>
            </a:r>
            <a:r>
              <a:rPr lang="en-US" sz="2900" b="1" i="1" dirty="0" smtClean="0"/>
              <a:t>'),</a:t>
            </a:r>
          </a:p>
          <a:p>
            <a:pPr marL="0" indent="0">
              <a:buNone/>
            </a:pPr>
            <a:r>
              <a:rPr lang="en-US" sz="2900" b="1" i="1" dirty="0"/>
              <a:t> </a:t>
            </a:r>
            <a:r>
              <a:rPr lang="en-US" sz="2900" b="1" i="1" dirty="0" smtClean="0"/>
              <a:t>              (</a:t>
            </a:r>
            <a:r>
              <a:rPr lang="en-US" sz="2900" b="1" i="1" dirty="0"/>
              <a:t>20009, 'ian.wright@example.com', 'Ian', 'Wright', 'Subscribed</a:t>
            </a:r>
            <a:r>
              <a:rPr lang="en-US" sz="2900" b="1" i="1" dirty="0" smtClean="0"/>
              <a:t>'),</a:t>
            </a:r>
          </a:p>
          <a:p>
            <a:pPr marL="0" indent="0">
              <a:buNone/>
            </a:pPr>
            <a:r>
              <a:rPr lang="en-US" sz="2900" b="1" i="1" dirty="0"/>
              <a:t> </a:t>
            </a:r>
            <a:r>
              <a:rPr lang="en-US" sz="2900" b="1" i="1" dirty="0" smtClean="0"/>
              <a:t>              (</a:t>
            </a:r>
            <a:r>
              <a:rPr lang="en-US" sz="2900" b="1" i="1" dirty="0"/>
              <a:t>20010, 'julia.roberts@example.com', 'Julia', 'Roberts', 'Subscribed');</a:t>
            </a:r>
          </a:p>
        </p:txBody>
      </p:sp>
    </p:spTree>
    <p:extLst>
      <p:ext uri="{BB962C8B-B14F-4D97-AF65-F5344CB8AC3E}">
        <p14:creationId xmlns:p14="http://schemas.microsoft.com/office/powerpoint/2010/main" val="17869956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14" y="452438"/>
            <a:ext cx="10537372" cy="534534"/>
          </a:xfrm>
        </p:spPr>
        <p:txBody>
          <a:bodyPr/>
          <a:lstStyle/>
          <a:p>
            <a:r>
              <a:rPr lang="en-US" dirty="0" smtClean="0">
                <a:latin typeface="Times New Roman" panose="02020603050405020304" pitchFamily="18" charset="0"/>
                <a:cs typeface="Times New Roman" panose="02020603050405020304" pitchFamily="18" charset="0"/>
              </a:rPr>
              <a:t>Inserted values on the Newsletter Subscribers table</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520474" y="1034143"/>
            <a:ext cx="11874727" cy="598714"/>
          </a:xfrm>
        </p:spPr>
        <p:txBody>
          <a:bodyPr>
            <a:normAutofit/>
          </a:bodyPr>
          <a:lstStyle/>
          <a:p>
            <a:r>
              <a:rPr lang="en-US" sz="1800" dirty="0" smtClean="0"/>
              <a:t>- Inserted ten values in the Newsletter Subscribers table</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74" y="1449978"/>
            <a:ext cx="10219509" cy="50034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95738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3" y="231322"/>
            <a:ext cx="11493137" cy="670016"/>
          </a:xfrm>
        </p:spPr>
        <p:txBody>
          <a:bodyPr>
            <a:normAutofit fontScale="90000"/>
          </a:bodyPr>
          <a:lstStyle/>
          <a:p>
            <a:r>
              <a:rPr lang="en-US" dirty="0">
                <a:latin typeface="Times New Roman" panose="02020603050405020304" pitchFamily="18" charset="0"/>
                <a:cs typeface="Times New Roman" panose="02020603050405020304" pitchFamily="18" charset="0"/>
              </a:rPr>
              <a:t>View all values in the </a:t>
            </a:r>
            <a:r>
              <a:rPr lang="en-US" dirty="0" smtClean="0">
                <a:latin typeface="Times New Roman" panose="02020603050405020304" pitchFamily="18" charset="0"/>
                <a:cs typeface="Times New Roman" panose="02020603050405020304" pitchFamily="18" charset="0"/>
              </a:rPr>
              <a:t>Newsletter Subscribers table</a:t>
            </a:r>
            <a:endParaRPr lang="en-US" dirty="0"/>
          </a:p>
        </p:txBody>
      </p:sp>
      <p:sp>
        <p:nvSpPr>
          <p:cNvPr id="3" name="Content Placeholder 2"/>
          <p:cNvSpPr>
            <a:spLocks noGrp="1"/>
          </p:cNvSpPr>
          <p:nvPr>
            <p:ph idx="1"/>
          </p:nvPr>
        </p:nvSpPr>
        <p:spPr>
          <a:xfrm>
            <a:off x="927463" y="901338"/>
            <a:ext cx="10670179" cy="1149529"/>
          </a:xfrm>
        </p:spPr>
        <p:txBody>
          <a:bodyPr>
            <a:normAutofit fontScale="92500" lnSpcReduction="20000"/>
          </a:bodyPr>
          <a:lstStyle/>
          <a:p>
            <a:r>
              <a:rPr lang="en-US" dirty="0"/>
              <a:t>To view all the values in the </a:t>
            </a:r>
            <a:r>
              <a:rPr lang="en-US" dirty="0" smtClean="0"/>
              <a:t>Newsletter Subscribers table</a:t>
            </a:r>
            <a:r>
              <a:rPr lang="en-US" dirty="0"/>
              <a:t>, executed the query as</a:t>
            </a:r>
          </a:p>
          <a:p>
            <a:pPr marL="0" indent="0">
              <a:buNone/>
            </a:pPr>
            <a:r>
              <a:rPr lang="en-US" dirty="0"/>
              <a:t>                               </a:t>
            </a:r>
            <a:r>
              <a:rPr lang="en-US" b="1" i="1" dirty="0"/>
              <a:t>select * from </a:t>
            </a:r>
            <a:r>
              <a:rPr lang="en-US" b="1" i="1" dirty="0" err="1" smtClean="0"/>
              <a:t>NewsletterSubscribers</a:t>
            </a:r>
            <a:r>
              <a:rPr lang="en-US" b="1" i="1" dirty="0" smtClean="0"/>
              <a:t>;</a:t>
            </a:r>
            <a:endParaRPr lang="en-US" b="1"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463" y="2050867"/>
            <a:ext cx="9409611" cy="45431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294991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208372"/>
            <a:ext cx="10578737" cy="784405"/>
          </a:xfrm>
        </p:spPr>
        <p:txBody>
          <a:bodyPr>
            <a:normAutofit/>
          </a:bodyPr>
          <a:lstStyle/>
          <a:p>
            <a:r>
              <a:rPr lang="en-US" dirty="0">
                <a:latin typeface="Times New Roman" panose="02020603050405020304" pitchFamily="18" charset="0"/>
                <a:cs typeface="Times New Roman" panose="02020603050405020304" pitchFamily="18" charset="0"/>
              </a:rPr>
              <a:t>Creating </a:t>
            </a:r>
            <a:r>
              <a:rPr lang="en-US" dirty="0" smtClean="0">
                <a:latin typeface="Times New Roman" panose="02020603050405020304" pitchFamily="18" charset="0"/>
                <a:cs typeface="Times New Roman" panose="02020603050405020304" pitchFamily="18" charset="0"/>
              </a:rPr>
              <a:t>Table - 10: </a:t>
            </a:r>
            <a:r>
              <a:rPr lang="en-US" dirty="0" err="1" smtClean="0">
                <a:latin typeface="Times New Roman" panose="02020603050405020304" pitchFamily="18" charset="0"/>
                <a:cs typeface="Times New Roman" panose="02020603050405020304" pitchFamily="18" charset="0"/>
              </a:rPr>
              <a:t>Wishlist</a:t>
            </a:r>
            <a:endParaRPr lang="en-US" dirty="0"/>
          </a:p>
        </p:txBody>
      </p:sp>
      <p:sp>
        <p:nvSpPr>
          <p:cNvPr id="3" name="Content Placeholder 2"/>
          <p:cNvSpPr>
            <a:spLocks noGrp="1"/>
          </p:cNvSpPr>
          <p:nvPr>
            <p:ph idx="1"/>
          </p:nvPr>
        </p:nvSpPr>
        <p:spPr>
          <a:xfrm>
            <a:off x="600891" y="1175657"/>
            <a:ext cx="10596155" cy="6335485"/>
          </a:xfrm>
        </p:spPr>
        <p:txBody>
          <a:bodyPr>
            <a:normAutofit/>
          </a:bodyPr>
          <a:lstStyle/>
          <a:p>
            <a:r>
              <a:rPr lang="en-US" dirty="0"/>
              <a:t>To create the </a:t>
            </a:r>
            <a:r>
              <a:rPr lang="en-US" dirty="0" err="1" smtClean="0"/>
              <a:t>Wishlist</a:t>
            </a:r>
            <a:r>
              <a:rPr lang="en-US" dirty="0" smtClean="0"/>
              <a:t> table </a:t>
            </a:r>
            <a:r>
              <a:rPr lang="en-US" dirty="0"/>
              <a:t>under the database, execute the query as</a:t>
            </a:r>
          </a:p>
          <a:p>
            <a:pPr marL="0" indent="0">
              <a:buNone/>
            </a:pPr>
            <a:r>
              <a:rPr lang="en-US" dirty="0"/>
              <a:t>                    </a:t>
            </a:r>
            <a:r>
              <a:rPr lang="en-US" b="1" i="1" dirty="0"/>
              <a:t>create table </a:t>
            </a:r>
            <a:r>
              <a:rPr lang="en-US" b="1" i="1" dirty="0" err="1" smtClean="0"/>
              <a:t>Wishlist</a:t>
            </a:r>
            <a:endParaRPr lang="en-US" b="1" i="1" dirty="0" smtClean="0"/>
          </a:p>
          <a:p>
            <a:pPr marL="0" indent="0">
              <a:buNone/>
            </a:pPr>
            <a:r>
              <a:rPr lang="en-US" b="1" i="1" dirty="0"/>
              <a:t> </a:t>
            </a:r>
            <a:r>
              <a:rPr lang="en-US" b="1" i="1" dirty="0" smtClean="0"/>
              <a:t>                   (</a:t>
            </a:r>
            <a:r>
              <a:rPr lang="en-US" b="1" i="1" dirty="0" err="1"/>
              <a:t>wishlist_id</a:t>
            </a:r>
            <a:r>
              <a:rPr lang="en-US" b="1" i="1" dirty="0"/>
              <a:t> </a:t>
            </a:r>
            <a:r>
              <a:rPr lang="en-US" b="1" i="1" dirty="0" err="1"/>
              <a:t>int</a:t>
            </a:r>
            <a:r>
              <a:rPr lang="en-US" b="1" i="1" dirty="0"/>
              <a:t> primary key, </a:t>
            </a:r>
            <a:endParaRPr lang="en-US" b="1" i="1" dirty="0" smtClean="0"/>
          </a:p>
          <a:p>
            <a:pPr marL="0" indent="0">
              <a:buNone/>
            </a:pPr>
            <a:r>
              <a:rPr lang="en-US" b="1" i="1" dirty="0"/>
              <a:t> </a:t>
            </a:r>
            <a:r>
              <a:rPr lang="en-US" b="1" i="1" dirty="0" smtClean="0"/>
              <a:t>                     </a:t>
            </a:r>
            <a:r>
              <a:rPr lang="en-US" b="1" i="1" dirty="0" err="1" smtClean="0"/>
              <a:t>added_date</a:t>
            </a:r>
            <a:r>
              <a:rPr lang="en-US" b="1" i="1" dirty="0" smtClean="0"/>
              <a:t> </a:t>
            </a:r>
            <a:r>
              <a:rPr lang="en-US" b="1" i="1" dirty="0" err="1"/>
              <a:t>datetime</a:t>
            </a:r>
            <a:r>
              <a:rPr lang="en-US" b="1" i="1" dirty="0"/>
              <a:t>, </a:t>
            </a:r>
            <a:endParaRPr lang="en-US" b="1" i="1" dirty="0" smtClean="0"/>
          </a:p>
          <a:p>
            <a:pPr marL="0" indent="0">
              <a:buNone/>
            </a:pPr>
            <a:r>
              <a:rPr lang="en-US" b="1" i="1" dirty="0"/>
              <a:t> </a:t>
            </a:r>
            <a:r>
              <a:rPr lang="en-US" b="1" i="1" dirty="0" smtClean="0"/>
              <a:t>                     </a:t>
            </a:r>
            <a:r>
              <a:rPr lang="en-US" b="1" i="1" dirty="0" err="1" smtClean="0"/>
              <a:t>customer_name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prod_id</a:t>
            </a:r>
            <a:r>
              <a:rPr lang="en-US" b="1" i="1" dirty="0" smtClean="0"/>
              <a:t> </a:t>
            </a:r>
            <a:r>
              <a:rPr lang="en-US" b="1" i="1" dirty="0" err="1"/>
              <a:t>int</a:t>
            </a:r>
            <a:r>
              <a:rPr lang="en-US" b="1" i="1" dirty="0"/>
              <a:t>, </a:t>
            </a:r>
            <a:endParaRPr lang="en-US" b="1" i="1" dirty="0" smtClean="0"/>
          </a:p>
          <a:p>
            <a:pPr marL="0" indent="0">
              <a:buNone/>
            </a:pPr>
            <a:r>
              <a:rPr lang="en-US" b="1" i="1" dirty="0"/>
              <a:t> </a:t>
            </a:r>
            <a:r>
              <a:rPr lang="en-US" b="1" i="1" dirty="0" smtClean="0"/>
              <a:t>                     </a:t>
            </a:r>
            <a:r>
              <a:rPr lang="en-US" b="1" i="1" dirty="0" err="1" smtClean="0"/>
              <a:t>prod_name</a:t>
            </a:r>
            <a:r>
              <a:rPr lang="en-US" b="1" i="1" dirty="0" smtClean="0"/>
              <a:t> </a:t>
            </a:r>
            <a:r>
              <a:rPr lang="en-US" b="1" i="1" dirty="0" err="1"/>
              <a:t>varchar</a:t>
            </a:r>
            <a:r>
              <a:rPr lang="en-US" b="1" i="1" dirty="0"/>
              <a:t>(30), </a:t>
            </a:r>
            <a:endParaRPr lang="en-US" b="1" i="1" dirty="0" smtClean="0"/>
          </a:p>
          <a:p>
            <a:pPr marL="0" indent="0">
              <a:buNone/>
            </a:pPr>
            <a:r>
              <a:rPr lang="en-US" b="1" i="1" dirty="0"/>
              <a:t> </a:t>
            </a:r>
            <a:r>
              <a:rPr lang="en-US" b="1" i="1" dirty="0" smtClean="0"/>
              <a:t>                     </a:t>
            </a:r>
            <a:r>
              <a:rPr lang="en-US" b="1" i="1" dirty="0" err="1" smtClean="0"/>
              <a:t>sku</a:t>
            </a:r>
            <a:r>
              <a:rPr lang="en-US" b="1" i="1" dirty="0" smtClean="0"/>
              <a:t> </a:t>
            </a:r>
            <a:r>
              <a:rPr lang="en-US" b="1" i="1" dirty="0" err="1"/>
              <a:t>varchar</a:t>
            </a:r>
            <a:r>
              <a:rPr lang="en-US" b="1" i="1" dirty="0"/>
              <a:t>(30) unique key, </a:t>
            </a:r>
            <a:endParaRPr lang="en-US" b="1" i="1" dirty="0" smtClean="0"/>
          </a:p>
          <a:p>
            <a:pPr marL="0" indent="0">
              <a:buNone/>
            </a:pPr>
            <a:r>
              <a:rPr lang="en-US" b="1" i="1" dirty="0"/>
              <a:t> </a:t>
            </a:r>
            <a:r>
              <a:rPr lang="en-US" b="1" i="1" dirty="0" smtClean="0"/>
              <a:t>                     comments </a:t>
            </a:r>
            <a:r>
              <a:rPr lang="en-US" b="1" i="1" dirty="0"/>
              <a:t>text, </a:t>
            </a:r>
            <a:endParaRPr lang="en-US" b="1" i="1" dirty="0" smtClean="0"/>
          </a:p>
          <a:p>
            <a:pPr marL="0" indent="0">
              <a:buNone/>
            </a:pPr>
            <a:r>
              <a:rPr lang="en-US" b="1" i="1" dirty="0"/>
              <a:t> </a:t>
            </a:r>
            <a:r>
              <a:rPr lang="en-US" b="1" i="1" dirty="0" smtClean="0"/>
              <a:t>                     foreign </a:t>
            </a:r>
            <a:r>
              <a:rPr lang="en-US" b="1" i="1" dirty="0"/>
              <a:t>key (</a:t>
            </a:r>
            <a:r>
              <a:rPr lang="en-US" b="1" i="1" dirty="0" err="1"/>
              <a:t>prod_id</a:t>
            </a:r>
            <a:r>
              <a:rPr lang="en-US" b="1" i="1" dirty="0"/>
              <a:t>) references Products(</a:t>
            </a:r>
            <a:r>
              <a:rPr lang="en-US" b="1" i="1" dirty="0" err="1"/>
              <a:t>prod_id</a:t>
            </a:r>
            <a:r>
              <a:rPr lang="en-US" b="1" i="1" dirty="0"/>
              <a:t>));</a:t>
            </a:r>
          </a:p>
        </p:txBody>
      </p:sp>
    </p:spTree>
    <p:extLst>
      <p:ext uri="{BB962C8B-B14F-4D97-AF65-F5344CB8AC3E}">
        <p14:creationId xmlns:p14="http://schemas.microsoft.com/office/powerpoint/2010/main" val="19419907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449" y="31614"/>
            <a:ext cx="5982788" cy="533491"/>
          </a:xfrm>
        </p:spPr>
        <p:txBody>
          <a:bodyPr>
            <a:normAutofit/>
          </a:bodyPr>
          <a:lstStyle/>
          <a:p>
            <a:r>
              <a:rPr lang="en-US" dirty="0">
                <a:latin typeface="Times New Roman" panose="02020603050405020304" pitchFamily="18" charset="0"/>
                <a:cs typeface="Times New Roman" panose="02020603050405020304" pitchFamily="18" charset="0"/>
              </a:rPr>
              <a:t>Created </a:t>
            </a:r>
            <a:r>
              <a:rPr lang="en-US" dirty="0" err="1" smtClean="0">
                <a:latin typeface="Times New Roman" panose="02020603050405020304" pitchFamily="18" charset="0"/>
                <a:cs typeface="Times New Roman" panose="02020603050405020304" pitchFamily="18" charset="0"/>
              </a:rPr>
              <a:t>Wishlist</a:t>
            </a:r>
            <a:r>
              <a:rPr lang="en-US" dirty="0" smtClean="0">
                <a:latin typeface="Times New Roman" panose="02020603050405020304" pitchFamily="18" charset="0"/>
                <a:cs typeface="Times New Roman" panose="02020603050405020304" pitchFamily="18" charset="0"/>
              </a:rPr>
              <a:t> Table</a:t>
            </a:r>
            <a:endParaRPr lang="en-US" dirty="0"/>
          </a:p>
        </p:txBody>
      </p:sp>
      <p:sp>
        <p:nvSpPr>
          <p:cNvPr id="4" name="Text Placeholder 3"/>
          <p:cNvSpPr>
            <a:spLocks noGrp="1"/>
          </p:cNvSpPr>
          <p:nvPr>
            <p:ph type="body" sz="half" idx="2"/>
          </p:nvPr>
        </p:nvSpPr>
        <p:spPr>
          <a:xfrm>
            <a:off x="119449" y="768623"/>
            <a:ext cx="3261949" cy="5736680"/>
          </a:xfrm>
        </p:spPr>
        <p:txBody>
          <a:bodyPr>
            <a:normAutofit/>
          </a:bodyPr>
          <a:lstStyle/>
          <a:p>
            <a:r>
              <a:rPr lang="en-US" sz="1800" dirty="0"/>
              <a:t> </a:t>
            </a:r>
            <a:r>
              <a:rPr lang="en-US" sz="2400" dirty="0"/>
              <a:t>- Created the table by using the primary </a:t>
            </a:r>
            <a:r>
              <a:rPr lang="en-US" sz="2400" dirty="0" smtClean="0"/>
              <a:t>key and unique key with </a:t>
            </a:r>
            <a:r>
              <a:rPr lang="en-US" sz="2400" dirty="0"/>
              <a:t>different data types</a:t>
            </a:r>
          </a:p>
          <a:p>
            <a:r>
              <a:rPr lang="en-US" sz="2400" dirty="0"/>
              <a:t>        - Columns include </a:t>
            </a:r>
            <a:r>
              <a:rPr lang="en-US" sz="2400" dirty="0" smtClean="0"/>
              <a:t>the </a:t>
            </a:r>
            <a:r>
              <a:rPr lang="en-US" sz="2400" dirty="0" err="1" smtClean="0"/>
              <a:t>wishlist</a:t>
            </a:r>
            <a:r>
              <a:rPr lang="en-US" sz="2400" dirty="0" smtClean="0"/>
              <a:t> id, added date, customer name, product id, product name, </a:t>
            </a:r>
            <a:r>
              <a:rPr lang="en-US" sz="2400" dirty="0" err="1" smtClean="0"/>
              <a:t>sku</a:t>
            </a:r>
            <a:r>
              <a:rPr lang="en-US" sz="2400" dirty="0" smtClean="0"/>
              <a:t>, comments.</a:t>
            </a:r>
          </a:p>
          <a:p>
            <a:r>
              <a:rPr lang="en-US" sz="2400" dirty="0"/>
              <a:t> </a:t>
            </a:r>
            <a:r>
              <a:rPr lang="en-US" sz="2400" dirty="0" smtClean="0"/>
              <a:t>       - </a:t>
            </a:r>
            <a:r>
              <a:rPr lang="en-US" sz="2400" dirty="0"/>
              <a:t>Here, the </a:t>
            </a:r>
            <a:r>
              <a:rPr lang="en-US" sz="2400" dirty="0" err="1" smtClean="0"/>
              <a:t>wishlist</a:t>
            </a:r>
            <a:r>
              <a:rPr lang="en-US" sz="2400" dirty="0" smtClean="0"/>
              <a:t> id </a:t>
            </a:r>
            <a:r>
              <a:rPr lang="en-US" sz="2400" dirty="0"/>
              <a:t>is used as the primary key, because </a:t>
            </a:r>
            <a:r>
              <a:rPr lang="en-US" sz="2400" dirty="0" err="1" smtClean="0"/>
              <a:t>wishlist</a:t>
            </a:r>
            <a:r>
              <a:rPr lang="en-US" sz="2400" dirty="0" smtClean="0"/>
              <a:t> id </a:t>
            </a:r>
            <a:r>
              <a:rPr lang="en-US" sz="2400" dirty="0"/>
              <a:t>should not be null values </a:t>
            </a:r>
            <a:r>
              <a:rPr lang="en-US" sz="2400" dirty="0" smtClean="0"/>
              <a:t>and also the unique key is used for the </a:t>
            </a:r>
            <a:r>
              <a:rPr lang="en-US" sz="2400" dirty="0" err="1" smtClean="0"/>
              <a:t>sku</a:t>
            </a:r>
            <a:r>
              <a:rPr lang="en-US" sz="2400" dirty="0" smtClean="0"/>
              <a:t> column.</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839" y="768623"/>
            <a:ext cx="8479055" cy="55015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398412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44" y="208372"/>
            <a:ext cx="11937273" cy="431708"/>
          </a:xfrm>
        </p:spPr>
        <p:txBody>
          <a:bodyPr>
            <a:normAutofit fontScale="90000"/>
          </a:bodyPr>
          <a:lstStyle/>
          <a:p>
            <a:r>
              <a:rPr lang="en-US" dirty="0">
                <a:latin typeface="Times New Roman" panose="02020603050405020304" pitchFamily="18" charset="0"/>
                <a:cs typeface="Times New Roman" panose="02020603050405020304" pitchFamily="18" charset="0"/>
              </a:rPr>
              <a:t>Inserting Values on </a:t>
            </a:r>
            <a:r>
              <a:rPr lang="en-US" dirty="0" smtClean="0">
                <a:latin typeface="Times New Roman" panose="02020603050405020304" pitchFamily="18" charset="0"/>
                <a:cs typeface="Times New Roman" panose="02020603050405020304" pitchFamily="18" charset="0"/>
              </a:rPr>
              <a:t>Table 10: </a:t>
            </a:r>
            <a:r>
              <a:rPr lang="en-US" dirty="0" err="1" smtClean="0">
                <a:latin typeface="Times New Roman" panose="02020603050405020304" pitchFamily="18" charset="0"/>
                <a:cs typeface="Times New Roman" panose="02020603050405020304" pitchFamily="18" charset="0"/>
              </a:rPr>
              <a:t>Wishlist</a:t>
            </a:r>
            <a:endParaRPr lang="en-US" dirty="0"/>
          </a:p>
        </p:txBody>
      </p:sp>
      <p:sp>
        <p:nvSpPr>
          <p:cNvPr id="3" name="Content Placeholder 2"/>
          <p:cNvSpPr>
            <a:spLocks noGrp="1"/>
          </p:cNvSpPr>
          <p:nvPr>
            <p:ph idx="1"/>
          </p:nvPr>
        </p:nvSpPr>
        <p:spPr>
          <a:xfrm>
            <a:off x="361405" y="914400"/>
            <a:ext cx="11453949" cy="5603965"/>
          </a:xfrm>
        </p:spPr>
        <p:txBody>
          <a:bodyPr>
            <a:normAutofit fontScale="62500" lnSpcReduction="20000"/>
          </a:bodyPr>
          <a:lstStyle/>
          <a:p>
            <a:r>
              <a:rPr lang="en-US" sz="3200" dirty="0"/>
              <a:t>To insert ten values on the </a:t>
            </a:r>
            <a:r>
              <a:rPr lang="en-US" sz="3200" dirty="0" err="1" smtClean="0"/>
              <a:t>Wishlist</a:t>
            </a:r>
            <a:r>
              <a:rPr lang="en-US" sz="3200" dirty="0" smtClean="0"/>
              <a:t> table</a:t>
            </a:r>
            <a:r>
              <a:rPr lang="en-US" sz="3200" dirty="0"/>
              <a:t>, executed the query as</a:t>
            </a:r>
          </a:p>
          <a:p>
            <a:pPr marL="0" indent="0">
              <a:buNone/>
            </a:pPr>
            <a:r>
              <a:rPr lang="en-US" dirty="0" smtClean="0"/>
              <a:t>             </a:t>
            </a:r>
            <a:r>
              <a:rPr lang="en-US" b="1" i="1" dirty="0"/>
              <a:t>   </a:t>
            </a:r>
            <a:r>
              <a:rPr lang="en-US" sz="2900" b="1" i="1" dirty="0"/>
              <a:t> insert into </a:t>
            </a:r>
            <a:r>
              <a:rPr lang="en-US" sz="2900" b="1" i="1" dirty="0" err="1"/>
              <a:t>Wishlist</a:t>
            </a:r>
            <a:r>
              <a:rPr lang="en-US" sz="2900" b="1" i="1" dirty="0"/>
              <a:t> </a:t>
            </a:r>
            <a:endParaRPr lang="en-US" sz="2900" b="1" i="1" dirty="0" smtClean="0"/>
          </a:p>
          <a:p>
            <a:pPr marL="0" indent="0">
              <a:buNone/>
            </a:pPr>
            <a:r>
              <a:rPr lang="en-US" sz="2900" b="1" i="1" dirty="0"/>
              <a:t> </a:t>
            </a:r>
            <a:r>
              <a:rPr lang="en-US" sz="2900" b="1" i="1" dirty="0" smtClean="0"/>
              <a:t>              (</a:t>
            </a:r>
            <a:r>
              <a:rPr lang="en-US" sz="2900" b="1" i="1" dirty="0" err="1"/>
              <a:t>wishlist_id</a:t>
            </a:r>
            <a:r>
              <a:rPr lang="en-US" sz="2900" b="1" i="1" dirty="0"/>
              <a:t>, </a:t>
            </a:r>
            <a:r>
              <a:rPr lang="en-US" sz="2900" b="1" i="1" dirty="0" err="1"/>
              <a:t>added_date</a:t>
            </a:r>
            <a:r>
              <a:rPr lang="en-US" sz="2900" b="1" i="1" dirty="0"/>
              <a:t>, </a:t>
            </a:r>
            <a:r>
              <a:rPr lang="en-US" sz="2900" b="1" i="1" dirty="0" err="1"/>
              <a:t>customer_name</a:t>
            </a:r>
            <a:r>
              <a:rPr lang="en-US" sz="2900" b="1" i="1" dirty="0"/>
              <a:t>, </a:t>
            </a:r>
            <a:r>
              <a:rPr lang="en-US" sz="2900" b="1" i="1" dirty="0" err="1"/>
              <a:t>prod_id</a:t>
            </a:r>
            <a:r>
              <a:rPr lang="en-US" sz="2900" b="1" i="1" dirty="0"/>
              <a:t>, </a:t>
            </a:r>
            <a:r>
              <a:rPr lang="en-US" sz="2900" b="1" i="1" dirty="0" err="1"/>
              <a:t>prod_name</a:t>
            </a:r>
            <a:r>
              <a:rPr lang="en-US" sz="2900" b="1" i="1" dirty="0"/>
              <a:t>, </a:t>
            </a:r>
            <a:r>
              <a:rPr lang="en-US" sz="2900" b="1" i="1" dirty="0" err="1"/>
              <a:t>sku</a:t>
            </a:r>
            <a:r>
              <a:rPr lang="en-US" sz="2900" b="1" i="1" dirty="0"/>
              <a:t>, comments</a:t>
            </a:r>
            <a:r>
              <a:rPr lang="en-US" sz="2900" b="1" i="1" dirty="0" smtClean="0"/>
              <a:t>)</a:t>
            </a:r>
          </a:p>
          <a:p>
            <a:pPr marL="0" indent="0">
              <a:buNone/>
            </a:pPr>
            <a:r>
              <a:rPr lang="en-US" sz="2900" b="1" i="1" dirty="0"/>
              <a:t> </a:t>
            </a:r>
            <a:r>
              <a:rPr lang="en-US" sz="2900" b="1" i="1" dirty="0" smtClean="0"/>
              <a:t>              values</a:t>
            </a:r>
          </a:p>
          <a:p>
            <a:pPr marL="0" indent="0">
              <a:buNone/>
            </a:pPr>
            <a:r>
              <a:rPr lang="en-US" sz="2900" b="1" i="1" dirty="0"/>
              <a:t> </a:t>
            </a:r>
            <a:r>
              <a:rPr lang="en-US" sz="2900" b="1" i="1" dirty="0" smtClean="0"/>
              <a:t>              (200001</a:t>
            </a:r>
            <a:r>
              <a:rPr lang="en-US" sz="2900" b="1" i="1" dirty="0"/>
              <a:t>, '2025-05-01 09:30:00', 'Alice Johnson', 101, 'Wireless Mouse', 'SKU001', 'Looking for a budget-friendly mouse</a:t>
            </a:r>
            <a:r>
              <a:rPr lang="en-US" sz="2900" b="1" i="1" dirty="0" smtClean="0"/>
              <a:t>.'),</a:t>
            </a:r>
          </a:p>
          <a:p>
            <a:pPr marL="0" indent="0">
              <a:buNone/>
            </a:pPr>
            <a:r>
              <a:rPr lang="en-US" sz="2900" b="1" i="1" dirty="0"/>
              <a:t> </a:t>
            </a:r>
            <a:r>
              <a:rPr lang="en-US" sz="2900" b="1" i="1" dirty="0" smtClean="0"/>
              <a:t>              (</a:t>
            </a:r>
            <a:r>
              <a:rPr lang="en-US" sz="2900" b="1" i="1" dirty="0"/>
              <a:t>200002, '2025-05-01 10:45:00', 'Bob Smith', 102, 'Bluetooth Speaker', 'SKU002', 'Might buy if the price drops</a:t>
            </a:r>
            <a:r>
              <a:rPr lang="en-US" sz="2900" b="1" i="1" dirty="0" smtClean="0"/>
              <a:t>.'),</a:t>
            </a:r>
          </a:p>
          <a:p>
            <a:pPr marL="0" indent="0">
              <a:buNone/>
            </a:pPr>
            <a:r>
              <a:rPr lang="en-US" sz="2900" b="1" i="1" dirty="0"/>
              <a:t> </a:t>
            </a:r>
            <a:r>
              <a:rPr lang="en-US" sz="2900" b="1" i="1" dirty="0" smtClean="0"/>
              <a:t>              (</a:t>
            </a:r>
            <a:r>
              <a:rPr lang="en-US" sz="2900" b="1" i="1" dirty="0"/>
              <a:t>200003, '2025-05-02 14:15:00', 'Clara Lee', 103, 'Running Shoes', 'SKU003', 'Perfect for morning runs</a:t>
            </a:r>
            <a:r>
              <a:rPr lang="en-US" sz="2900" b="1" i="1" dirty="0" smtClean="0"/>
              <a:t>.'),</a:t>
            </a:r>
          </a:p>
          <a:p>
            <a:pPr marL="0" indent="0">
              <a:buNone/>
            </a:pPr>
            <a:r>
              <a:rPr lang="en-US" sz="2900" b="1" i="1" dirty="0"/>
              <a:t> </a:t>
            </a:r>
            <a:r>
              <a:rPr lang="en-US" sz="2900" b="1" i="1" dirty="0" smtClean="0"/>
              <a:t>              (</a:t>
            </a:r>
            <a:r>
              <a:rPr lang="en-US" sz="2900" b="1" i="1" dirty="0"/>
              <a:t>200004, '2025-05-03 11:20:00', 'David Kim', 104, 'Notebook', 'SKU004', 'Need more for school notes</a:t>
            </a:r>
            <a:r>
              <a:rPr lang="en-US" sz="2900" b="1" i="1" dirty="0" smtClean="0"/>
              <a:t>.'),</a:t>
            </a:r>
          </a:p>
          <a:p>
            <a:pPr marL="0" indent="0">
              <a:buNone/>
            </a:pPr>
            <a:r>
              <a:rPr lang="en-US" sz="2900" b="1" i="1" dirty="0"/>
              <a:t> </a:t>
            </a:r>
            <a:r>
              <a:rPr lang="en-US" sz="2900" b="1" i="1" dirty="0" smtClean="0"/>
              <a:t>              (</a:t>
            </a:r>
            <a:r>
              <a:rPr lang="en-US" sz="2900" b="1" i="1" dirty="0"/>
              <a:t>200005, '2025-05-04 08:10:00', 'Ethan Hunt', 105, 'Gaming Keyboard', 'SKU005', 'Want RGB backlit version</a:t>
            </a:r>
            <a:r>
              <a:rPr lang="en-US" sz="2900" b="1" i="1" dirty="0" smtClean="0"/>
              <a:t>.'),</a:t>
            </a:r>
          </a:p>
          <a:p>
            <a:pPr marL="0" indent="0">
              <a:buNone/>
            </a:pPr>
            <a:r>
              <a:rPr lang="en-US" sz="2900" b="1" i="1" dirty="0"/>
              <a:t> </a:t>
            </a:r>
            <a:r>
              <a:rPr lang="en-US" sz="2900" b="1" i="1" dirty="0" smtClean="0"/>
              <a:t>               (</a:t>
            </a:r>
            <a:r>
              <a:rPr lang="en-US" sz="2900" b="1" i="1" dirty="0"/>
              <a:t>200006, '2025-05-05 15:35:00', 'Fatima Noor', 106, 'Backpack', 'SKU006', 'Looks durable for travel</a:t>
            </a:r>
            <a:r>
              <a:rPr lang="en-US" sz="2900" b="1" i="1" dirty="0" smtClean="0"/>
              <a:t>.'),</a:t>
            </a:r>
          </a:p>
          <a:p>
            <a:pPr marL="0" indent="0">
              <a:buNone/>
            </a:pPr>
            <a:r>
              <a:rPr lang="en-US" sz="2900" b="1" i="1" dirty="0"/>
              <a:t> </a:t>
            </a:r>
            <a:r>
              <a:rPr lang="en-US" sz="2900" b="1" i="1" dirty="0" smtClean="0"/>
              <a:t>               (</a:t>
            </a:r>
            <a:r>
              <a:rPr lang="en-US" sz="2900" b="1" i="1" dirty="0"/>
              <a:t>200007, '2025-05-06 13:00:00', 'George Martin', 107, 'Water Bottle', 'SKU007', 'Useful for gym sessions</a:t>
            </a:r>
            <a:r>
              <a:rPr lang="en-US" sz="2900" b="1" i="1" dirty="0" smtClean="0"/>
              <a:t>.'),</a:t>
            </a:r>
          </a:p>
          <a:p>
            <a:pPr marL="0" indent="0">
              <a:buNone/>
            </a:pPr>
            <a:r>
              <a:rPr lang="en-US" sz="2900" b="1" i="1" dirty="0"/>
              <a:t> </a:t>
            </a:r>
            <a:r>
              <a:rPr lang="en-US" sz="2900" b="1" i="1" dirty="0" smtClean="0"/>
              <a:t>               (</a:t>
            </a:r>
            <a:r>
              <a:rPr lang="en-US" sz="2900" b="1" i="1" dirty="0"/>
              <a:t>200008, '2025-05-07 16:25:00', 'Hannah Lee', 108, 'LED Monitor', 'SKU008', 'Waiting for discount</a:t>
            </a:r>
            <a:r>
              <a:rPr lang="en-US" sz="2900" b="1" i="1" dirty="0" smtClean="0"/>
              <a:t>.'),</a:t>
            </a:r>
          </a:p>
          <a:p>
            <a:pPr marL="0" indent="0">
              <a:buNone/>
            </a:pPr>
            <a:r>
              <a:rPr lang="en-US" sz="2900" b="1" i="1" dirty="0"/>
              <a:t> </a:t>
            </a:r>
            <a:r>
              <a:rPr lang="en-US" sz="2900" b="1" i="1" dirty="0" smtClean="0"/>
              <a:t>               (</a:t>
            </a:r>
            <a:r>
              <a:rPr lang="en-US" sz="2900" b="1" i="1" dirty="0"/>
              <a:t>200009, '2025-05-08 12:50:00', 'Ian Wright', 109, 'Office Chair', 'SKU009', 'Considering for home office</a:t>
            </a:r>
            <a:r>
              <a:rPr lang="en-US" sz="2900" b="1" i="1" dirty="0" smtClean="0"/>
              <a:t>.'),</a:t>
            </a:r>
          </a:p>
          <a:p>
            <a:pPr marL="0" indent="0">
              <a:buNone/>
            </a:pPr>
            <a:r>
              <a:rPr lang="en-US" sz="2900" b="1" i="1" dirty="0"/>
              <a:t> </a:t>
            </a:r>
            <a:r>
              <a:rPr lang="en-US" sz="2900" b="1" i="1" dirty="0" smtClean="0"/>
              <a:t>               (</a:t>
            </a:r>
            <a:r>
              <a:rPr lang="en-US" sz="2900" b="1" i="1" dirty="0"/>
              <a:t>200010, '2025-05-08 17:10:00', 'Julia Roberts', 110, 'Sunglasses', 'SKU010', 'Nice style, will buy for summer.');</a:t>
            </a:r>
          </a:p>
        </p:txBody>
      </p:sp>
    </p:spTree>
    <p:extLst>
      <p:ext uri="{BB962C8B-B14F-4D97-AF65-F5344CB8AC3E}">
        <p14:creationId xmlns:p14="http://schemas.microsoft.com/office/powerpoint/2010/main" val="5160003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14" y="452438"/>
            <a:ext cx="10537372" cy="534534"/>
          </a:xfrm>
        </p:spPr>
        <p:txBody>
          <a:bodyPr/>
          <a:lstStyle/>
          <a:p>
            <a:r>
              <a:rPr lang="en-US" dirty="0" smtClean="0">
                <a:latin typeface="Times New Roman" panose="02020603050405020304" pitchFamily="18" charset="0"/>
                <a:cs typeface="Times New Roman" panose="02020603050405020304" pitchFamily="18" charset="0"/>
              </a:rPr>
              <a:t>Inserted values on the </a:t>
            </a:r>
            <a:r>
              <a:rPr lang="en-US" dirty="0" err="1" smtClean="0">
                <a:latin typeface="Times New Roman" panose="02020603050405020304" pitchFamily="18" charset="0"/>
                <a:cs typeface="Times New Roman" panose="02020603050405020304" pitchFamily="18" charset="0"/>
              </a:rPr>
              <a:t>Wishlist</a:t>
            </a:r>
            <a:r>
              <a:rPr lang="en-US" dirty="0" smtClean="0">
                <a:latin typeface="Times New Roman" panose="02020603050405020304" pitchFamily="18" charset="0"/>
                <a:cs typeface="Times New Roman" panose="02020603050405020304" pitchFamily="18" charset="0"/>
              </a:rPr>
              <a:t> table</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520474" y="1034143"/>
            <a:ext cx="11874727" cy="598714"/>
          </a:xfrm>
        </p:spPr>
        <p:txBody>
          <a:bodyPr>
            <a:normAutofit/>
          </a:bodyPr>
          <a:lstStyle/>
          <a:p>
            <a:r>
              <a:rPr lang="en-US" sz="1800" dirty="0" smtClean="0"/>
              <a:t>- Inserted ten values in the </a:t>
            </a:r>
            <a:r>
              <a:rPr lang="en-US" sz="1800" dirty="0" err="1" smtClean="0"/>
              <a:t>Wishlist</a:t>
            </a:r>
            <a:r>
              <a:rPr lang="en-US" sz="1800" dirty="0" smtClean="0"/>
              <a:t> table</a:t>
            </a: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05" y="1449976"/>
            <a:ext cx="10859589" cy="49513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696860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3" y="231322"/>
            <a:ext cx="11493137" cy="670016"/>
          </a:xfrm>
        </p:spPr>
        <p:txBody>
          <a:bodyPr>
            <a:normAutofit fontScale="90000"/>
          </a:bodyPr>
          <a:lstStyle/>
          <a:p>
            <a:r>
              <a:rPr lang="en-US" dirty="0">
                <a:latin typeface="Times New Roman" panose="02020603050405020304" pitchFamily="18" charset="0"/>
                <a:cs typeface="Times New Roman" panose="02020603050405020304" pitchFamily="18" charset="0"/>
              </a:rPr>
              <a:t>View all values in the </a:t>
            </a:r>
            <a:r>
              <a:rPr lang="en-US" dirty="0" err="1" smtClean="0">
                <a:latin typeface="Times New Roman" panose="02020603050405020304" pitchFamily="18" charset="0"/>
                <a:cs typeface="Times New Roman" panose="02020603050405020304" pitchFamily="18" charset="0"/>
              </a:rPr>
              <a:t>Wishlist</a:t>
            </a:r>
            <a:r>
              <a:rPr lang="en-US" dirty="0" smtClean="0">
                <a:latin typeface="Times New Roman" panose="02020603050405020304" pitchFamily="18" charset="0"/>
                <a:cs typeface="Times New Roman" panose="02020603050405020304" pitchFamily="18" charset="0"/>
              </a:rPr>
              <a:t> table</a:t>
            </a:r>
            <a:endParaRPr lang="en-US" dirty="0"/>
          </a:p>
        </p:txBody>
      </p:sp>
      <p:sp>
        <p:nvSpPr>
          <p:cNvPr id="3" name="Content Placeholder 2"/>
          <p:cNvSpPr>
            <a:spLocks noGrp="1"/>
          </p:cNvSpPr>
          <p:nvPr>
            <p:ph idx="1"/>
          </p:nvPr>
        </p:nvSpPr>
        <p:spPr>
          <a:xfrm>
            <a:off x="836024" y="901338"/>
            <a:ext cx="10761618" cy="3043645"/>
          </a:xfrm>
        </p:spPr>
        <p:txBody>
          <a:bodyPr/>
          <a:lstStyle/>
          <a:p>
            <a:r>
              <a:rPr lang="en-US" dirty="0"/>
              <a:t>To view all the values in the </a:t>
            </a:r>
            <a:r>
              <a:rPr lang="en-US" dirty="0" err="1" smtClean="0"/>
              <a:t>Wishlist</a:t>
            </a:r>
            <a:r>
              <a:rPr lang="en-US" dirty="0" smtClean="0"/>
              <a:t> table</a:t>
            </a:r>
            <a:r>
              <a:rPr lang="en-US" dirty="0"/>
              <a:t>, executed the query as</a:t>
            </a:r>
          </a:p>
          <a:p>
            <a:pPr marL="0" indent="0">
              <a:buNone/>
            </a:pPr>
            <a:r>
              <a:rPr lang="en-US" dirty="0"/>
              <a:t>                               </a:t>
            </a:r>
            <a:r>
              <a:rPr lang="en-US" b="1" i="1" dirty="0"/>
              <a:t>select * from </a:t>
            </a:r>
            <a:r>
              <a:rPr lang="en-US" b="1" i="1" dirty="0" err="1" smtClean="0"/>
              <a:t>Wishlist</a:t>
            </a:r>
            <a:r>
              <a:rPr lang="en-US" b="1" i="1" dirty="0" smtClean="0"/>
              <a:t>;</a:t>
            </a:r>
            <a:endParaRPr lang="en-US"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04" y="2076994"/>
            <a:ext cx="11081657" cy="4460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21172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926079"/>
            <a:ext cx="9144000" cy="1018903"/>
          </a:xfrm>
        </p:spPr>
        <p:txBody>
          <a:bodyPr/>
          <a:lstStyle/>
          <a:p>
            <a:r>
              <a:rPr lang="en-US" dirty="0" smtClean="0">
                <a:latin typeface="Times New Roman" panose="02020603050405020304" pitchFamily="18" charset="0"/>
                <a:cs typeface="Times New Roman" panose="02020603050405020304" pitchFamily="18" charset="0"/>
              </a:rPr>
              <a:t>JOINS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9406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8" y="457200"/>
            <a:ext cx="4510768" cy="744583"/>
          </a:xfrm>
        </p:spPr>
        <p:txBody>
          <a:bodyPr/>
          <a:lstStyle/>
          <a:p>
            <a:r>
              <a:rPr lang="en-US" dirty="0" smtClean="0">
                <a:latin typeface="Times New Roman" panose="02020603050405020304" pitchFamily="18" charset="0"/>
                <a:cs typeface="Times New Roman" panose="02020603050405020304" pitchFamily="18" charset="0"/>
              </a:rPr>
              <a:t>Created Customers Table</a:t>
            </a:r>
            <a:endParaRPr lang="en-US" dirty="0">
              <a:latin typeface="Times New Roman" panose="02020603050405020304" pitchFamily="18" charset="0"/>
              <a:cs typeface="Times New Roman" panose="02020603050405020304" pitchFamily="18" charset="0"/>
            </a:endParaRPr>
          </a:p>
        </p:txBody>
      </p:sp>
      <p:pic>
        <p:nvPicPr>
          <p:cNvPr id="7" name="Picture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7315" y="757647"/>
            <a:ext cx="7145382" cy="5290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p:cNvSpPr>
            <a:spLocks noGrp="1"/>
          </p:cNvSpPr>
          <p:nvPr>
            <p:ph type="body" sz="half" idx="2"/>
          </p:nvPr>
        </p:nvSpPr>
        <p:spPr>
          <a:xfrm>
            <a:off x="261259" y="1319349"/>
            <a:ext cx="4376056" cy="4976948"/>
          </a:xfrm>
        </p:spPr>
        <p:txBody>
          <a:bodyPr>
            <a:normAutofit/>
          </a:bodyPr>
          <a:lstStyle/>
          <a:p>
            <a:r>
              <a:rPr lang="en-US" sz="1800" dirty="0" smtClean="0"/>
              <a:t>         - Created the table by using the primary key, auto increment, unique key, with different data types</a:t>
            </a:r>
          </a:p>
          <a:p>
            <a:r>
              <a:rPr lang="en-US" sz="1800" dirty="0"/>
              <a:t> </a:t>
            </a:r>
            <a:r>
              <a:rPr lang="en-US" sz="1800" dirty="0" smtClean="0"/>
              <a:t>       - Columns include the customer id, customer first name, customer last name, customer date of birth, customer gender, customer email, customer phone, customer street address, customer city, customer state, customer country and customer zip code.</a:t>
            </a:r>
          </a:p>
          <a:p>
            <a:r>
              <a:rPr lang="en-US" sz="1800" dirty="0"/>
              <a:t> </a:t>
            </a:r>
            <a:r>
              <a:rPr lang="en-US" sz="1800" dirty="0" smtClean="0"/>
              <a:t>       - Here, the customer id is used as the primary key, because customer id should not be null values also used as auto increment to automatically generate the unique number when the new records are inserted</a:t>
            </a:r>
          </a:p>
          <a:p>
            <a:r>
              <a:rPr lang="en-US" sz="1800" dirty="0"/>
              <a:t> </a:t>
            </a:r>
            <a:r>
              <a:rPr lang="en-US" sz="1800" dirty="0" smtClean="0"/>
              <a:t>      - Also, the customer email is used as the unique key, because the email must be unique.</a:t>
            </a:r>
            <a:endParaRPr lang="en-US" sz="1800" dirty="0"/>
          </a:p>
        </p:txBody>
      </p:sp>
    </p:spTree>
    <p:extLst>
      <p:ext uri="{BB962C8B-B14F-4D97-AF65-F5344CB8AC3E}">
        <p14:creationId xmlns:p14="http://schemas.microsoft.com/office/powerpoint/2010/main" val="37628349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948" y="169184"/>
            <a:ext cx="10515600" cy="810532"/>
          </a:xfrm>
        </p:spPr>
        <p:txBody>
          <a:bodyPr/>
          <a:lstStyle/>
          <a:p>
            <a:r>
              <a:rPr lang="en-US" dirty="0" smtClean="0">
                <a:latin typeface="Times New Roman" panose="02020603050405020304" pitchFamily="18" charset="0"/>
                <a:cs typeface="Times New Roman" panose="02020603050405020304" pitchFamily="18" charset="0"/>
              </a:rPr>
              <a:t>1. List all products that have been reviewed</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334588" y="979716"/>
            <a:ext cx="10526486" cy="1358535"/>
          </a:xfrm>
        </p:spPr>
        <p:txBody>
          <a:bodyPr>
            <a:normAutofit fontScale="92500" lnSpcReduction="10000"/>
          </a:bodyPr>
          <a:lstStyle/>
          <a:p>
            <a:pPr marL="0" indent="0">
              <a:buNone/>
            </a:pPr>
            <a:r>
              <a:rPr lang="en-US" dirty="0"/>
              <a:t> </a:t>
            </a:r>
            <a:r>
              <a:rPr lang="en-US" dirty="0" smtClean="0"/>
              <a:t>         </a:t>
            </a:r>
            <a:r>
              <a:rPr lang="en-US" b="1" i="1" dirty="0" smtClean="0"/>
              <a:t>select </a:t>
            </a:r>
            <a:r>
              <a:rPr lang="en-US" b="1" i="1" dirty="0" err="1"/>
              <a:t>A.prod_name</a:t>
            </a:r>
            <a:r>
              <a:rPr lang="en-US" b="1" i="1" dirty="0"/>
              <a:t>, </a:t>
            </a:r>
            <a:r>
              <a:rPr lang="en-US" b="1" i="1" dirty="0" err="1"/>
              <a:t>B.title</a:t>
            </a:r>
            <a:r>
              <a:rPr lang="en-US" b="1" i="1" dirty="0"/>
              <a:t>, </a:t>
            </a:r>
            <a:r>
              <a:rPr lang="en-US" b="1" i="1" dirty="0" err="1"/>
              <a:t>B.review</a:t>
            </a:r>
            <a:r>
              <a:rPr lang="en-US" b="1" i="1" dirty="0"/>
              <a:t> </a:t>
            </a:r>
            <a:endParaRPr lang="en-US" b="1" i="1" dirty="0" smtClean="0"/>
          </a:p>
          <a:p>
            <a:pPr marL="0" indent="0">
              <a:buNone/>
            </a:pPr>
            <a:r>
              <a:rPr lang="en-US" b="1" i="1" dirty="0" smtClean="0"/>
              <a:t>          from </a:t>
            </a:r>
            <a:r>
              <a:rPr lang="en-US" b="1" i="1" dirty="0"/>
              <a:t>Products as A </a:t>
            </a:r>
            <a:endParaRPr lang="en-US" b="1" i="1" dirty="0" smtClean="0"/>
          </a:p>
          <a:p>
            <a:pPr marL="0" indent="0">
              <a:buNone/>
            </a:pPr>
            <a:r>
              <a:rPr lang="en-US" b="1" i="1" dirty="0"/>
              <a:t> </a:t>
            </a:r>
            <a:r>
              <a:rPr lang="en-US" b="1" i="1" dirty="0" smtClean="0"/>
              <a:t>         inner </a:t>
            </a:r>
            <a:r>
              <a:rPr lang="en-US" b="1" i="1" dirty="0"/>
              <a:t>join reviews as B on </a:t>
            </a:r>
            <a:r>
              <a:rPr lang="en-US" b="1" i="1" dirty="0" err="1"/>
              <a:t>A.prod_sku</a:t>
            </a:r>
            <a:r>
              <a:rPr lang="en-US" b="1" i="1" dirty="0"/>
              <a:t>=</a:t>
            </a:r>
            <a:r>
              <a:rPr lang="en-US" b="1" i="1" dirty="0" err="1"/>
              <a:t>B.sku</a:t>
            </a:r>
            <a:r>
              <a:rPr lang="en-US" b="1" i="1" dirty="0" smtClean="0"/>
              <a:t>;</a:t>
            </a:r>
            <a:endParaRPr lang="en-US" b="1" i="1" dirty="0"/>
          </a:p>
          <a:p>
            <a:pPr marL="0" indent="0">
              <a:buNone/>
            </a:pPr>
            <a:endParaRPr lang="en-US" b="1" i="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39" y="2442754"/>
            <a:ext cx="9281161" cy="40757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62207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948" y="169184"/>
            <a:ext cx="10515600" cy="810532"/>
          </a:xfrm>
        </p:spPr>
        <p:txBody>
          <a:bodyPr>
            <a:normAutofit fontScale="90000"/>
          </a:bodyPr>
          <a:lstStyle/>
          <a:p>
            <a:r>
              <a:rPr lang="en-US" dirty="0" smtClean="0">
                <a:latin typeface="Times New Roman" panose="02020603050405020304" pitchFamily="18" charset="0"/>
                <a:cs typeface="Times New Roman" panose="02020603050405020304" pitchFamily="18" charset="0"/>
              </a:rPr>
              <a:t>2. Get Customer Name and associated Sales order</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334588" y="979716"/>
            <a:ext cx="10526486" cy="1358535"/>
          </a:xfrm>
        </p:spPr>
        <p:txBody>
          <a:bodyPr>
            <a:normAutofit fontScale="92500" lnSpcReduction="10000"/>
          </a:bodyPr>
          <a:lstStyle/>
          <a:p>
            <a:pPr marL="0" indent="0">
              <a:buNone/>
            </a:pPr>
            <a:r>
              <a:rPr lang="en-US" dirty="0"/>
              <a:t> </a:t>
            </a:r>
            <a:r>
              <a:rPr lang="en-US" dirty="0" smtClean="0"/>
              <a:t>         </a:t>
            </a:r>
            <a:r>
              <a:rPr lang="en-US" b="1" i="1" dirty="0"/>
              <a:t>select </a:t>
            </a:r>
            <a:r>
              <a:rPr lang="en-US" b="1" i="1" dirty="0" err="1"/>
              <a:t>A.cust_full_name</a:t>
            </a:r>
            <a:r>
              <a:rPr lang="en-US" b="1" i="1" dirty="0"/>
              <a:t>, </a:t>
            </a:r>
            <a:r>
              <a:rPr lang="en-US" b="1" i="1" dirty="0" err="1"/>
              <a:t>B.order_id</a:t>
            </a:r>
            <a:r>
              <a:rPr lang="en-US" b="1" i="1" dirty="0"/>
              <a:t>, </a:t>
            </a:r>
            <a:r>
              <a:rPr lang="en-US" b="1" i="1" dirty="0" err="1" smtClean="0"/>
              <a:t>B.grand_total</a:t>
            </a:r>
            <a:endParaRPr lang="en-US" b="1" i="1" dirty="0" smtClean="0"/>
          </a:p>
          <a:p>
            <a:pPr marL="0" indent="0">
              <a:buNone/>
            </a:pPr>
            <a:r>
              <a:rPr lang="en-US" b="1" i="1" dirty="0"/>
              <a:t> </a:t>
            </a:r>
            <a:r>
              <a:rPr lang="en-US" b="1" i="1" dirty="0" smtClean="0"/>
              <a:t>        from </a:t>
            </a:r>
            <a:r>
              <a:rPr lang="en-US" b="1" i="1" dirty="0"/>
              <a:t>Customers as A </a:t>
            </a:r>
            <a:endParaRPr lang="en-US" b="1" i="1" dirty="0" smtClean="0"/>
          </a:p>
          <a:p>
            <a:pPr marL="0" indent="0">
              <a:buNone/>
            </a:pPr>
            <a:r>
              <a:rPr lang="en-US" b="1" i="1" dirty="0"/>
              <a:t> </a:t>
            </a:r>
            <a:r>
              <a:rPr lang="en-US" b="1" i="1" dirty="0" smtClean="0"/>
              <a:t>        inner </a:t>
            </a:r>
            <a:r>
              <a:rPr lang="en-US" b="1" i="1" dirty="0"/>
              <a:t>join </a:t>
            </a:r>
            <a:r>
              <a:rPr lang="en-US" b="1" i="1" dirty="0" err="1"/>
              <a:t>SalesOrder</a:t>
            </a:r>
            <a:r>
              <a:rPr lang="en-US" b="1" i="1" dirty="0"/>
              <a:t> as B on </a:t>
            </a:r>
            <a:r>
              <a:rPr lang="en-US" b="1" i="1" dirty="0" err="1"/>
              <a:t>A.cust_email</a:t>
            </a:r>
            <a:r>
              <a:rPr lang="en-US" b="1" i="1" dirty="0"/>
              <a:t>=</a:t>
            </a:r>
            <a:r>
              <a:rPr lang="en-US" b="1" i="1" dirty="0" err="1"/>
              <a:t>B.customer_email</a:t>
            </a:r>
            <a:r>
              <a:rPr lang="en-US" b="1" i="1"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781" y="2442754"/>
            <a:ext cx="8921933" cy="41205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22782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 y="169184"/>
            <a:ext cx="12035246" cy="523147"/>
          </a:xfrm>
        </p:spPr>
        <p:txBody>
          <a:bodyPr>
            <a:noAutofit/>
          </a:bodyPr>
          <a:lstStyle/>
          <a:p>
            <a:r>
              <a:rPr lang="en-US" sz="3600" dirty="0">
                <a:latin typeface="Times New Roman" panose="02020603050405020304" pitchFamily="18" charset="0"/>
                <a:cs typeface="Times New Roman" panose="02020603050405020304" pitchFamily="18" charset="0"/>
              </a:rPr>
              <a:t>3</a:t>
            </a:r>
            <a:r>
              <a:rPr lang="en-US" sz="3600" dirty="0" smtClean="0">
                <a:latin typeface="Times New Roman" panose="02020603050405020304" pitchFamily="18" charset="0"/>
                <a:cs typeface="Times New Roman" panose="02020603050405020304" pitchFamily="18" charset="0"/>
              </a:rPr>
              <a:t>. Find Shipments with their corresponding sales order status</a:t>
            </a:r>
            <a:endParaRPr lang="en-US" sz="36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334588" y="979716"/>
            <a:ext cx="10526486" cy="1358535"/>
          </a:xfrm>
        </p:spPr>
        <p:txBody>
          <a:bodyPr>
            <a:normAutofit fontScale="92500" lnSpcReduction="10000"/>
          </a:bodyPr>
          <a:lstStyle/>
          <a:p>
            <a:pPr marL="0" indent="0">
              <a:buNone/>
            </a:pPr>
            <a:r>
              <a:rPr lang="en-US" dirty="0"/>
              <a:t> </a:t>
            </a:r>
            <a:r>
              <a:rPr lang="en-US" dirty="0" smtClean="0"/>
              <a:t>         </a:t>
            </a:r>
            <a:r>
              <a:rPr lang="en-US" b="1" i="1" dirty="0"/>
              <a:t>select </a:t>
            </a:r>
            <a:r>
              <a:rPr lang="en-US" b="1" i="1" dirty="0" err="1"/>
              <a:t>A.shipment_id</a:t>
            </a:r>
            <a:r>
              <a:rPr lang="en-US" b="1" i="1" dirty="0"/>
              <a:t>, B-</a:t>
            </a:r>
            <a:r>
              <a:rPr lang="en-US" b="1" i="1" dirty="0" err="1"/>
              <a:t>order_id</a:t>
            </a:r>
            <a:r>
              <a:rPr lang="en-US" b="1" i="1" dirty="0"/>
              <a:t>, </a:t>
            </a:r>
            <a:r>
              <a:rPr lang="en-US" b="1" i="1" dirty="0" err="1" smtClean="0"/>
              <a:t>B.order_status</a:t>
            </a:r>
            <a:endParaRPr lang="en-US" b="1" i="1" dirty="0" smtClean="0"/>
          </a:p>
          <a:p>
            <a:pPr marL="0" indent="0">
              <a:buNone/>
            </a:pPr>
            <a:r>
              <a:rPr lang="en-US" b="1" i="1" dirty="0"/>
              <a:t> </a:t>
            </a:r>
            <a:r>
              <a:rPr lang="en-US" b="1" i="1" dirty="0" smtClean="0"/>
              <a:t>         from </a:t>
            </a:r>
            <a:r>
              <a:rPr lang="en-US" b="1" i="1" dirty="0"/>
              <a:t>Shipments as A </a:t>
            </a:r>
            <a:endParaRPr lang="en-US" b="1" i="1" dirty="0" smtClean="0"/>
          </a:p>
          <a:p>
            <a:pPr marL="0" indent="0">
              <a:buNone/>
            </a:pPr>
            <a:r>
              <a:rPr lang="en-US" b="1" i="1" dirty="0"/>
              <a:t> </a:t>
            </a:r>
            <a:r>
              <a:rPr lang="en-US" b="1" i="1" dirty="0" smtClean="0"/>
              <a:t>        inner </a:t>
            </a:r>
            <a:r>
              <a:rPr lang="en-US" b="1" i="1" dirty="0"/>
              <a:t>join </a:t>
            </a:r>
            <a:r>
              <a:rPr lang="en-US" b="1" i="1" dirty="0" err="1"/>
              <a:t>SalesOrder</a:t>
            </a:r>
            <a:r>
              <a:rPr lang="en-US" b="1" i="1" dirty="0"/>
              <a:t> as B on </a:t>
            </a:r>
            <a:r>
              <a:rPr lang="en-US" b="1" i="1" dirty="0" err="1"/>
              <a:t>A.order_id</a:t>
            </a:r>
            <a:r>
              <a:rPr lang="en-US" b="1" i="1" dirty="0"/>
              <a:t> = </a:t>
            </a:r>
            <a:r>
              <a:rPr lang="en-US" b="1" i="1" dirty="0" err="1"/>
              <a:t>B.order_id</a:t>
            </a:r>
            <a:r>
              <a:rPr lang="en-US" b="1" i="1"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97" y="2442754"/>
            <a:ext cx="10358846" cy="41578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535525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 y="169184"/>
            <a:ext cx="12035246" cy="523147"/>
          </a:xfrm>
        </p:spPr>
        <p:txBody>
          <a:bodyPr>
            <a:noAutofit/>
          </a:bodyPr>
          <a:lstStyle/>
          <a:p>
            <a:r>
              <a:rPr lang="en-US" sz="3600" dirty="0">
                <a:latin typeface="Times New Roman" panose="02020603050405020304" pitchFamily="18" charset="0"/>
                <a:cs typeface="Times New Roman" panose="02020603050405020304" pitchFamily="18" charset="0"/>
              </a:rPr>
              <a:t>4</a:t>
            </a:r>
            <a:r>
              <a:rPr lang="en-US" sz="3600" dirty="0" smtClean="0">
                <a:latin typeface="Times New Roman" panose="02020603050405020304" pitchFamily="18" charset="0"/>
                <a:cs typeface="Times New Roman" panose="02020603050405020304" pitchFamily="18" charset="0"/>
              </a:rPr>
              <a:t>. List all Invoices and associated Customer’s full name</a:t>
            </a:r>
            <a:endParaRPr lang="en-US" sz="36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561703" y="979716"/>
            <a:ext cx="11299371" cy="1358535"/>
          </a:xfrm>
        </p:spPr>
        <p:txBody>
          <a:bodyPr>
            <a:normAutofit fontScale="77500" lnSpcReduction="20000"/>
          </a:bodyPr>
          <a:lstStyle/>
          <a:p>
            <a:pPr marL="0" indent="0">
              <a:buNone/>
            </a:pPr>
            <a:r>
              <a:rPr lang="en-US" dirty="0"/>
              <a:t> </a:t>
            </a:r>
            <a:r>
              <a:rPr lang="en-US" dirty="0" smtClean="0"/>
              <a:t>         </a:t>
            </a:r>
            <a:r>
              <a:rPr lang="en-US" b="1" i="1" dirty="0"/>
              <a:t>select </a:t>
            </a:r>
            <a:r>
              <a:rPr lang="en-US" b="1" i="1" dirty="0" err="1"/>
              <a:t>A.invoice_id</a:t>
            </a:r>
            <a:r>
              <a:rPr lang="en-US" b="1" i="1" dirty="0"/>
              <a:t>, </a:t>
            </a:r>
            <a:r>
              <a:rPr lang="en-US" b="1" i="1" dirty="0" err="1"/>
              <a:t>B.cust_first_name</a:t>
            </a:r>
            <a:r>
              <a:rPr lang="en-US" b="1" i="1" dirty="0"/>
              <a:t>, </a:t>
            </a:r>
            <a:r>
              <a:rPr lang="en-US" b="1" i="1" dirty="0" err="1"/>
              <a:t>B.cust_last_name</a:t>
            </a:r>
            <a:r>
              <a:rPr lang="en-US" b="1" i="1" dirty="0"/>
              <a:t>, </a:t>
            </a:r>
            <a:r>
              <a:rPr lang="en-US" b="1" i="1" dirty="0" err="1"/>
              <a:t>B.cust_full_name</a:t>
            </a:r>
            <a:r>
              <a:rPr lang="en-US" b="1" i="1" dirty="0"/>
              <a:t>, </a:t>
            </a:r>
            <a:r>
              <a:rPr lang="en-US" b="1" i="1" dirty="0" err="1"/>
              <a:t>A.grand_total</a:t>
            </a:r>
            <a:r>
              <a:rPr lang="en-US" b="1" i="1" dirty="0"/>
              <a:t> </a:t>
            </a:r>
            <a:endParaRPr lang="en-US" b="1" i="1" dirty="0" smtClean="0"/>
          </a:p>
          <a:p>
            <a:pPr marL="0" indent="0">
              <a:buNone/>
            </a:pPr>
            <a:r>
              <a:rPr lang="en-US" b="1" i="1" dirty="0"/>
              <a:t> </a:t>
            </a:r>
            <a:r>
              <a:rPr lang="en-US" b="1" i="1" dirty="0" smtClean="0"/>
              <a:t>         from </a:t>
            </a:r>
            <a:r>
              <a:rPr lang="en-US" b="1" i="1" dirty="0"/>
              <a:t>Invoices as </a:t>
            </a:r>
            <a:r>
              <a:rPr lang="en-US" b="1" i="1" dirty="0" smtClean="0"/>
              <a:t>A</a:t>
            </a:r>
          </a:p>
          <a:p>
            <a:pPr marL="0" indent="0">
              <a:buNone/>
            </a:pPr>
            <a:r>
              <a:rPr lang="en-US" b="1" i="1" dirty="0"/>
              <a:t> </a:t>
            </a:r>
            <a:r>
              <a:rPr lang="en-US" b="1" i="1" dirty="0" smtClean="0"/>
              <a:t>        inner </a:t>
            </a:r>
            <a:r>
              <a:rPr lang="en-US" b="1" i="1" dirty="0"/>
              <a:t>join Customers as B on </a:t>
            </a:r>
            <a:r>
              <a:rPr lang="en-US" b="1" i="1" dirty="0" err="1"/>
              <a:t>A.customer_email</a:t>
            </a:r>
            <a:r>
              <a:rPr lang="en-US" b="1" i="1" dirty="0"/>
              <a:t>=</a:t>
            </a:r>
            <a:r>
              <a:rPr lang="en-US" b="1" i="1" dirty="0" err="1"/>
              <a:t>B.cust_email</a:t>
            </a:r>
            <a:r>
              <a:rPr lang="en-US" b="1" i="1"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845" y="2508070"/>
            <a:ext cx="9683931" cy="4101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594808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 y="169184"/>
            <a:ext cx="12035246" cy="653776"/>
          </a:xfrm>
        </p:spPr>
        <p:txBody>
          <a:bodyPr>
            <a:noAutofit/>
          </a:bodyPr>
          <a:lstStyle/>
          <a:p>
            <a:r>
              <a:rPr lang="en-US" sz="3600" dirty="0" smtClean="0">
                <a:latin typeface="Times New Roman" panose="02020603050405020304" pitchFamily="18" charset="0"/>
                <a:cs typeface="Times New Roman" panose="02020603050405020304" pitchFamily="18" charset="0"/>
              </a:rPr>
              <a:t>5. Get </a:t>
            </a:r>
            <a:r>
              <a:rPr lang="en-US" sz="3600" dirty="0" err="1" smtClean="0">
                <a:latin typeface="Times New Roman" panose="02020603050405020304" pitchFamily="18" charset="0"/>
                <a:cs typeface="Times New Roman" panose="02020603050405020304" pitchFamily="18" charset="0"/>
              </a:rPr>
              <a:t>Wishlist</a:t>
            </a:r>
            <a:r>
              <a:rPr lang="en-US" sz="3600" dirty="0" smtClean="0">
                <a:latin typeface="Times New Roman" panose="02020603050405020304" pitchFamily="18" charset="0"/>
                <a:cs typeface="Times New Roman" panose="02020603050405020304" pitchFamily="18" charset="0"/>
              </a:rPr>
              <a:t> items along with matching product details</a:t>
            </a:r>
            <a:endParaRPr lang="en-US" sz="36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561703" y="979716"/>
            <a:ext cx="11299371" cy="1358535"/>
          </a:xfrm>
        </p:spPr>
        <p:txBody>
          <a:bodyPr>
            <a:normAutofit fontScale="92500" lnSpcReduction="10000"/>
          </a:bodyPr>
          <a:lstStyle/>
          <a:p>
            <a:pPr marL="0" indent="0">
              <a:buNone/>
            </a:pPr>
            <a:r>
              <a:rPr lang="en-US" dirty="0"/>
              <a:t> </a:t>
            </a:r>
            <a:r>
              <a:rPr lang="en-US" dirty="0" smtClean="0"/>
              <a:t>         </a:t>
            </a:r>
            <a:r>
              <a:rPr lang="en-US" b="1" i="1" dirty="0"/>
              <a:t>select </a:t>
            </a:r>
            <a:r>
              <a:rPr lang="en-US" b="1" i="1" dirty="0" err="1"/>
              <a:t>A.customer_name</a:t>
            </a:r>
            <a:r>
              <a:rPr lang="en-US" b="1" i="1" dirty="0"/>
              <a:t>, </a:t>
            </a:r>
            <a:r>
              <a:rPr lang="en-US" b="1" i="1" dirty="0" err="1"/>
              <a:t>A.prod_name</a:t>
            </a:r>
            <a:r>
              <a:rPr lang="en-US" b="1" i="1" dirty="0"/>
              <a:t>, </a:t>
            </a:r>
            <a:r>
              <a:rPr lang="en-US" b="1" i="1" dirty="0" err="1"/>
              <a:t>B.prod_sku</a:t>
            </a:r>
            <a:r>
              <a:rPr lang="en-US" b="1" i="1" dirty="0"/>
              <a:t>, </a:t>
            </a:r>
            <a:r>
              <a:rPr lang="en-US" b="1" i="1" dirty="0" err="1"/>
              <a:t>B.prod_price</a:t>
            </a:r>
            <a:r>
              <a:rPr lang="en-US" b="1" i="1" dirty="0"/>
              <a:t>  </a:t>
            </a:r>
            <a:r>
              <a:rPr lang="en-US" b="1" i="1" dirty="0" smtClean="0"/>
              <a:t> </a:t>
            </a:r>
          </a:p>
          <a:p>
            <a:pPr marL="0" indent="0">
              <a:buNone/>
            </a:pPr>
            <a:r>
              <a:rPr lang="en-US" b="1" i="1" dirty="0" smtClean="0"/>
              <a:t>         from </a:t>
            </a:r>
            <a:r>
              <a:rPr lang="en-US" b="1" i="1" dirty="0" err="1"/>
              <a:t>Wishlist</a:t>
            </a:r>
            <a:r>
              <a:rPr lang="en-US" b="1" i="1" dirty="0"/>
              <a:t> as A </a:t>
            </a:r>
            <a:endParaRPr lang="en-US" b="1" i="1" dirty="0" smtClean="0"/>
          </a:p>
          <a:p>
            <a:pPr marL="0" indent="0">
              <a:buNone/>
            </a:pPr>
            <a:r>
              <a:rPr lang="en-US" b="1" i="1" dirty="0" smtClean="0"/>
              <a:t>         inner join </a:t>
            </a:r>
            <a:r>
              <a:rPr lang="en-US" b="1" i="1" dirty="0"/>
              <a:t>Products as B on </a:t>
            </a:r>
            <a:r>
              <a:rPr lang="en-US" b="1" i="1" dirty="0" err="1"/>
              <a:t>A.sku</a:t>
            </a:r>
            <a:r>
              <a:rPr lang="en-US" b="1" i="1" dirty="0"/>
              <a:t> = </a:t>
            </a:r>
            <a:r>
              <a:rPr lang="en-US" b="1" i="1" dirty="0" err="1"/>
              <a:t>B.prod_sku</a:t>
            </a:r>
            <a:r>
              <a:rPr lang="en-US" b="1" i="1"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525" y="2495007"/>
            <a:ext cx="10036629" cy="4110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8794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 y="169184"/>
            <a:ext cx="12035246" cy="653776"/>
          </a:xfrm>
        </p:spPr>
        <p:txBody>
          <a:bodyPr>
            <a:noAutofit/>
          </a:bodyPr>
          <a:lstStyle/>
          <a:p>
            <a:r>
              <a:rPr lang="en-US" sz="3600" dirty="0">
                <a:latin typeface="Times New Roman" panose="02020603050405020304" pitchFamily="18" charset="0"/>
                <a:cs typeface="Times New Roman" panose="02020603050405020304" pitchFamily="18" charset="0"/>
              </a:rPr>
              <a:t>6</a:t>
            </a:r>
            <a:r>
              <a:rPr lang="en-US" sz="3600" dirty="0" smtClean="0">
                <a:latin typeface="Times New Roman" panose="02020603050405020304" pitchFamily="18" charset="0"/>
                <a:cs typeface="Times New Roman" panose="02020603050405020304" pitchFamily="18" charset="0"/>
              </a:rPr>
              <a:t>. List all Customers and any orders they may have placed</a:t>
            </a:r>
            <a:endParaRPr lang="en-US" sz="36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561703" y="979716"/>
            <a:ext cx="11299371" cy="1358535"/>
          </a:xfrm>
        </p:spPr>
        <p:txBody>
          <a:bodyPr>
            <a:normAutofit fontScale="92500" lnSpcReduction="10000"/>
          </a:bodyPr>
          <a:lstStyle/>
          <a:p>
            <a:pPr marL="0" indent="0">
              <a:buNone/>
            </a:pPr>
            <a:r>
              <a:rPr lang="en-US" dirty="0"/>
              <a:t> </a:t>
            </a:r>
            <a:r>
              <a:rPr lang="en-US" dirty="0" smtClean="0"/>
              <a:t>         </a:t>
            </a:r>
            <a:r>
              <a:rPr lang="en-US" b="1" i="1" dirty="0"/>
              <a:t>select </a:t>
            </a:r>
            <a:r>
              <a:rPr lang="en-US" b="1" i="1" dirty="0" err="1"/>
              <a:t>A.cust_full_name</a:t>
            </a:r>
            <a:r>
              <a:rPr lang="en-US" b="1" i="1" dirty="0"/>
              <a:t>, </a:t>
            </a:r>
            <a:r>
              <a:rPr lang="en-US" b="1" i="1" dirty="0" err="1"/>
              <a:t>B.order_id</a:t>
            </a:r>
            <a:r>
              <a:rPr lang="en-US" b="1" i="1" dirty="0"/>
              <a:t>, </a:t>
            </a:r>
            <a:r>
              <a:rPr lang="en-US" b="1" i="1" dirty="0" err="1" smtClean="0"/>
              <a:t>B.grand_total</a:t>
            </a:r>
            <a:endParaRPr lang="en-US" b="1" i="1" dirty="0" smtClean="0"/>
          </a:p>
          <a:p>
            <a:pPr marL="0" indent="0">
              <a:buNone/>
            </a:pPr>
            <a:r>
              <a:rPr lang="en-US" b="1" i="1" dirty="0"/>
              <a:t> </a:t>
            </a:r>
            <a:r>
              <a:rPr lang="en-US" b="1" i="1" dirty="0" smtClean="0"/>
              <a:t>        from </a:t>
            </a:r>
            <a:r>
              <a:rPr lang="en-US" b="1" i="1" dirty="0"/>
              <a:t>Customers as A </a:t>
            </a:r>
            <a:endParaRPr lang="en-US" b="1" i="1" dirty="0" smtClean="0"/>
          </a:p>
          <a:p>
            <a:pPr marL="0" indent="0">
              <a:buNone/>
            </a:pPr>
            <a:r>
              <a:rPr lang="en-US" b="1" i="1" dirty="0"/>
              <a:t> </a:t>
            </a:r>
            <a:r>
              <a:rPr lang="en-US" b="1" i="1" dirty="0" smtClean="0"/>
              <a:t>       left </a:t>
            </a:r>
            <a:r>
              <a:rPr lang="en-US" b="1" i="1" dirty="0"/>
              <a:t>join </a:t>
            </a:r>
            <a:r>
              <a:rPr lang="en-US" b="1" i="1" dirty="0" err="1"/>
              <a:t>SalesOrder</a:t>
            </a:r>
            <a:r>
              <a:rPr lang="en-US" b="1" i="1" dirty="0"/>
              <a:t> as B on </a:t>
            </a:r>
            <a:r>
              <a:rPr lang="en-US" b="1" i="1" dirty="0" err="1"/>
              <a:t>A.cust_email</a:t>
            </a:r>
            <a:r>
              <a:rPr lang="en-US" b="1" i="1" dirty="0"/>
              <a:t>=</a:t>
            </a:r>
            <a:r>
              <a:rPr lang="en-US" b="1" i="1" dirty="0" err="1"/>
              <a:t>B.customer_email</a:t>
            </a:r>
            <a:r>
              <a:rPr lang="en-US" b="1" i="1"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39" y="2495008"/>
            <a:ext cx="10023566" cy="4188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602098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 y="169184"/>
            <a:ext cx="12035246" cy="653776"/>
          </a:xfrm>
        </p:spPr>
        <p:txBody>
          <a:bodyPr>
            <a:noAutofit/>
          </a:bodyPr>
          <a:lstStyle/>
          <a:p>
            <a:r>
              <a:rPr lang="en-US" sz="3600" dirty="0" smtClean="0">
                <a:latin typeface="Times New Roman" panose="02020603050405020304" pitchFamily="18" charset="0"/>
                <a:cs typeface="Times New Roman" panose="02020603050405020304" pitchFamily="18" charset="0"/>
              </a:rPr>
              <a:t>7. Get all products and their reviews if available</a:t>
            </a:r>
            <a:endParaRPr lang="en-US" sz="36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561703" y="979716"/>
            <a:ext cx="11299371" cy="1358535"/>
          </a:xfrm>
        </p:spPr>
        <p:txBody>
          <a:bodyPr>
            <a:normAutofit fontScale="92500" lnSpcReduction="10000"/>
          </a:bodyPr>
          <a:lstStyle/>
          <a:p>
            <a:pPr marL="0" indent="0">
              <a:buNone/>
            </a:pPr>
            <a:r>
              <a:rPr lang="en-US" dirty="0"/>
              <a:t> </a:t>
            </a:r>
            <a:r>
              <a:rPr lang="en-US" dirty="0" smtClean="0"/>
              <a:t>         </a:t>
            </a:r>
            <a:r>
              <a:rPr lang="en-US" b="1" i="1" dirty="0"/>
              <a:t>select </a:t>
            </a:r>
            <a:r>
              <a:rPr lang="en-US" b="1" i="1" dirty="0" err="1"/>
              <a:t>A.prod_name</a:t>
            </a:r>
            <a:r>
              <a:rPr lang="en-US" b="1" i="1" dirty="0"/>
              <a:t>, </a:t>
            </a:r>
            <a:r>
              <a:rPr lang="en-US" b="1" i="1" dirty="0" err="1" smtClean="0"/>
              <a:t>B.review</a:t>
            </a:r>
            <a:endParaRPr lang="en-US" b="1" i="1" dirty="0" smtClean="0"/>
          </a:p>
          <a:p>
            <a:pPr marL="0" indent="0">
              <a:buNone/>
            </a:pPr>
            <a:r>
              <a:rPr lang="en-US" b="1" i="1" dirty="0"/>
              <a:t> </a:t>
            </a:r>
            <a:r>
              <a:rPr lang="en-US" b="1" i="1" dirty="0" smtClean="0"/>
              <a:t>        from </a:t>
            </a:r>
            <a:r>
              <a:rPr lang="en-US" b="1" i="1" dirty="0"/>
              <a:t>Products as A </a:t>
            </a:r>
            <a:endParaRPr lang="en-US" b="1" i="1" dirty="0" smtClean="0"/>
          </a:p>
          <a:p>
            <a:pPr marL="0" indent="0">
              <a:buNone/>
            </a:pPr>
            <a:r>
              <a:rPr lang="en-US" b="1" i="1" dirty="0"/>
              <a:t> </a:t>
            </a:r>
            <a:r>
              <a:rPr lang="en-US" b="1" i="1" dirty="0" smtClean="0"/>
              <a:t>        left </a:t>
            </a:r>
            <a:r>
              <a:rPr lang="en-US" b="1" i="1" dirty="0"/>
              <a:t>join Reviews as B on </a:t>
            </a:r>
            <a:r>
              <a:rPr lang="en-US" b="1" i="1" dirty="0" err="1"/>
              <a:t>A.prod_sku</a:t>
            </a:r>
            <a:r>
              <a:rPr lang="en-US" b="1" i="1" dirty="0"/>
              <a:t>=</a:t>
            </a:r>
            <a:r>
              <a:rPr lang="en-US" b="1" i="1" dirty="0" err="1"/>
              <a:t>B.sku</a:t>
            </a:r>
            <a:r>
              <a:rPr lang="en-US" b="1" i="1"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147" y="2495007"/>
            <a:ext cx="9509761" cy="40233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10308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 y="169184"/>
            <a:ext cx="12035246" cy="653776"/>
          </a:xfrm>
        </p:spPr>
        <p:txBody>
          <a:bodyPr>
            <a:noAutofit/>
          </a:bodyPr>
          <a:lstStyle/>
          <a:p>
            <a:r>
              <a:rPr lang="en-US" sz="3600" dirty="0">
                <a:latin typeface="Times New Roman" panose="02020603050405020304" pitchFamily="18" charset="0"/>
                <a:cs typeface="Times New Roman" panose="02020603050405020304" pitchFamily="18" charset="0"/>
              </a:rPr>
              <a:t>8. Show all newsletter subscribers and their sales orders(if any)</a:t>
            </a:r>
          </a:p>
        </p:txBody>
      </p:sp>
      <p:sp>
        <p:nvSpPr>
          <p:cNvPr id="5" name="Content Placeholder 4"/>
          <p:cNvSpPr>
            <a:spLocks noGrp="1"/>
          </p:cNvSpPr>
          <p:nvPr>
            <p:ph idx="1"/>
          </p:nvPr>
        </p:nvSpPr>
        <p:spPr>
          <a:xfrm>
            <a:off x="561703" y="979716"/>
            <a:ext cx="11299371" cy="1358535"/>
          </a:xfrm>
        </p:spPr>
        <p:txBody>
          <a:bodyPr>
            <a:normAutofit fontScale="92500" lnSpcReduction="10000"/>
          </a:bodyPr>
          <a:lstStyle/>
          <a:p>
            <a:pPr marL="0" indent="0">
              <a:buNone/>
            </a:pPr>
            <a:r>
              <a:rPr lang="en-US" dirty="0"/>
              <a:t> </a:t>
            </a:r>
            <a:r>
              <a:rPr lang="en-US" dirty="0" smtClean="0"/>
              <a:t>         </a:t>
            </a:r>
            <a:r>
              <a:rPr lang="en-US" b="1" i="1" dirty="0"/>
              <a:t>select </a:t>
            </a:r>
            <a:r>
              <a:rPr lang="en-US" b="1" i="1" dirty="0" err="1"/>
              <a:t>A.email</a:t>
            </a:r>
            <a:r>
              <a:rPr lang="en-US" b="1" i="1" dirty="0"/>
              <a:t>, </a:t>
            </a:r>
            <a:r>
              <a:rPr lang="en-US" b="1" i="1" dirty="0" err="1" smtClean="0"/>
              <a:t>B.order_id</a:t>
            </a:r>
            <a:endParaRPr lang="en-US" b="1" i="1" dirty="0" smtClean="0"/>
          </a:p>
          <a:p>
            <a:pPr marL="0" indent="0">
              <a:buNone/>
            </a:pPr>
            <a:r>
              <a:rPr lang="en-US" b="1" i="1" dirty="0"/>
              <a:t> </a:t>
            </a:r>
            <a:r>
              <a:rPr lang="en-US" b="1" i="1" dirty="0" smtClean="0"/>
              <a:t>         from </a:t>
            </a:r>
            <a:r>
              <a:rPr lang="en-US" b="1" i="1" dirty="0" err="1"/>
              <a:t>NewsletterSubscribers</a:t>
            </a:r>
            <a:r>
              <a:rPr lang="en-US" b="1" i="1" dirty="0"/>
              <a:t> as A </a:t>
            </a:r>
            <a:endParaRPr lang="en-US" b="1" i="1" dirty="0" smtClean="0"/>
          </a:p>
          <a:p>
            <a:pPr marL="0" indent="0">
              <a:buNone/>
            </a:pPr>
            <a:r>
              <a:rPr lang="en-US" b="1" i="1" dirty="0"/>
              <a:t> </a:t>
            </a:r>
            <a:r>
              <a:rPr lang="en-US" b="1" i="1" dirty="0" smtClean="0"/>
              <a:t>         left </a:t>
            </a:r>
            <a:r>
              <a:rPr lang="en-US" b="1" i="1" dirty="0"/>
              <a:t>join </a:t>
            </a:r>
            <a:r>
              <a:rPr lang="en-US" b="1" i="1" dirty="0" err="1"/>
              <a:t>SalesOrder</a:t>
            </a:r>
            <a:r>
              <a:rPr lang="en-US" b="1" i="1" dirty="0"/>
              <a:t> as B on </a:t>
            </a:r>
            <a:r>
              <a:rPr lang="en-US" b="1" i="1" dirty="0" err="1"/>
              <a:t>A.email</a:t>
            </a:r>
            <a:r>
              <a:rPr lang="en-US" b="1" i="1" dirty="0"/>
              <a:t>=</a:t>
            </a:r>
            <a:r>
              <a:rPr lang="en-US" b="1" i="1" dirty="0" err="1"/>
              <a:t>B.customer_email</a:t>
            </a:r>
            <a:r>
              <a:rPr lang="en-US" b="1" i="1"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87" y="2495007"/>
            <a:ext cx="9762309" cy="4032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89720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4" y="169184"/>
            <a:ext cx="12035246" cy="653776"/>
          </a:xfrm>
        </p:spPr>
        <p:txBody>
          <a:bodyPr>
            <a:noAutofit/>
          </a:bodyPr>
          <a:lstStyle/>
          <a:p>
            <a:r>
              <a:rPr lang="en-US" sz="3600" dirty="0" smtClean="0">
                <a:latin typeface="Times New Roman" panose="02020603050405020304" pitchFamily="18" charset="0"/>
                <a:cs typeface="Times New Roman" panose="02020603050405020304" pitchFamily="18" charset="0"/>
              </a:rPr>
              <a:t>9</a:t>
            </a:r>
            <a:r>
              <a:rPr lang="en-US" sz="3600" dirty="0">
                <a:latin typeface="Times New Roman" panose="02020603050405020304" pitchFamily="18" charset="0"/>
                <a:cs typeface="Times New Roman" panose="02020603050405020304" pitchFamily="18" charset="0"/>
              </a:rPr>
              <a:t>. List all orders with their associated credit memos(if any)</a:t>
            </a:r>
          </a:p>
        </p:txBody>
      </p:sp>
      <p:sp>
        <p:nvSpPr>
          <p:cNvPr id="5" name="Content Placeholder 4"/>
          <p:cNvSpPr>
            <a:spLocks noGrp="1"/>
          </p:cNvSpPr>
          <p:nvPr>
            <p:ph idx="1"/>
          </p:nvPr>
        </p:nvSpPr>
        <p:spPr>
          <a:xfrm>
            <a:off x="561703" y="979716"/>
            <a:ext cx="11299371" cy="1358535"/>
          </a:xfrm>
        </p:spPr>
        <p:txBody>
          <a:bodyPr>
            <a:normAutofit fontScale="92500" lnSpcReduction="10000"/>
          </a:bodyPr>
          <a:lstStyle/>
          <a:p>
            <a:pPr marL="0" indent="0">
              <a:buNone/>
            </a:pPr>
            <a:r>
              <a:rPr lang="en-US" dirty="0"/>
              <a:t> </a:t>
            </a:r>
            <a:r>
              <a:rPr lang="en-US" dirty="0" smtClean="0"/>
              <a:t>         </a:t>
            </a:r>
            <a:r>
              <a:rPr lang="en-US" b="1" i="1" dirty="0"/>
              <a:t>select </a:t>
            </a:r>
            <a:r>
              <a:rPr lang="en-US" b="1" i="1" dirty="0" err="1"/>
              <a:t>A.order_id</a:t>
            </a:r>
            <a:r>
              <a:rPr lang="en-US" b="1" i="1" dirty="0"/>
              <a:t>, </a:t>
            </a:r>
            <a:r>
              <a:rPr lang="en-US" b="1" i="1" dirty="0" err="1" smtClean="0"/>
              <a:t>B.credit_memo_id</a:t>
            </a:r>
            <a:endParaRPr lang="en-US" b="1" i="1" dirty="0" smtClean="0"/>
          </a:p>
          <a:p>
            <a:pPr marL="0" indent="0">
              <a:buNone/>
            </a:pPr>
            <a:r>
              <a:rPr lang="en-US" b="1" i="1" dirty="0"/>
              <a:t> </a:t>
            </a:r>
            <a:r>
              <a:rPr lang="en-US" b="1" i="1" dirty="0" smtClean="0"/>
              <a:t>         from </a:t>
            </a:r>
            <a:r>
              <a:rPr lang="en-US" b="1" i="1" dirty="0" err="1"/>
              <a:t>SalesOrder</a:t>
            </a:r>
            <a:r>
              <a:rPr lang="en-US" b="1" i="1" dirty="0"/>
              <a:t> as A </a:t>
            </a:r>
            <a:endParaRPr lang="en-US" b="1" i="1" dirty="0" smtClean="0"/>
          </a:p>
          <a:p>
            <a:pPr marL="0" indent="0">
              <a:buNone/>
            </a:pPr>
            <a:r>
              <a:rPr lang="en-US" b="1" i="1" dirty="0"/>
              <a:t> </a:t>
            </a:r>
            <a:r>
              <a:rPr lang="en-US" b="1" i="1" dirty="0" smtClean="0"/>
              <a:t>         left </a:t>
            </a:r>
            <a:r>
              <a:rPr lang="en-US" b="1" i="1" dirty="0"/>
              <a:t>join </a:t>
            </a:r>
            <a:r>
              <a:rPr lang="en-US" b="1" i="1" dirty="0" err="1"/>
              <a:t>CreditMemos</a:t>
            </a:r>
            <a:r>
              <a:rPr lang="en-US" b="1" i="1" dirty="0"/>
              <a:t> as B on </a:t>
            </a:r>
            <a:r>
              <a:rPr lang="en-US" b="1" i="1" dirty="0" err="1"/>
              <a:t>A.order_id</a:t>
            </a:r>
            <a:r>
              <a:rPr lang="en-US" b="1" i="1" dirty="0"/>
              <a:t>=</a:t>
            </a:r>
            <a:r>
              <a:rPr lang="en-US" b="1" i="1" dirty="0" err="1"/>
              <a:t>B.order_id</a:t>
            </a:r>
            <a:r>
              <a:rPr lang="en-US" b="1" i="1" dirty="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31"/>
          <a:stretch/>
        </p:blipFill>
        <p:spPr>
          <a:xfrm>
            <a:off x="1214845" y="2651760"/>
            <a:ext cx="9919063" cy="387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233153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3" y="169184"/>
            <a:ext cx="12958355" cy="497023"/>
          </a:xfrm>
        </p:spPr>
        <p:txBody>
          <a:bodyPr>
            <a:noAutofit/>
          </a:bodyPr>
          <a:lstStyle/>
          <a:p>
            <a:r>
              <a:rPr lang="en-US" sz="3600" dirty="0" smtClean="0">
                <a:latin typeface="Times New Roman" panose="02020603050405020304" pitchFamily="18" charset="0"/>
                <a:cs typeface="Times New Roman" panose="02020603050405020304" pitchFamily="18" charset="0"/>
              </a:rPr>
              <a:t>10</a:t>
            </a:r>
            <a:r>
              <a:rPr lang="en-US" sz="3600" dirty="0">
                <a:latin typeface="Times New Roman" panose="02020603050405020304" pitchFamily="18" charset="0"/>
                <a:cs typeface="Times New Roman" panose="02020603050405020304" pitchFamily="18" charset="0"/>
              </a:rPr>
              <a:t>. Display all products and </a:t>
            </a:r>
            <a:r>
              <a:rPr lang="en-US" sz="3600" dirty="0" err="1">
                <a:latin typeface="Times New Roman" panose="02020603050405020304" pitchFamily="18" charset="0"/>
                <a:cs typeface="Times New Roman" panose="02020603050405020304" pitchFamily="18" charset="0"/>
              </a:rPr>
              <a:t>wishlist</a:t>
            </a:r>
            <a:r>
              <a:rPr lang="en-US" sz="3600" dirty="0">
                <a:latin typeface="Times New Roman" panose="02020603050405020304" pitchFamily="18" charset="0"/>
                <a:cs typeface="Times New Roman" panose="02020603050405020304" pitchFamily="18" charset="0"/>
              </a:rPr>
              <a:t> info (even if not </a:t>
            </a:r>
            <a:r>
              <a:rPr lang="en-US" sz="3600" dirty="0" err="1">
                <a:latin typeface="Times New Roman" panose="02020603050405020304" pitchFamily="18" charset="0"/>
                <a:cs typeface="Times New Roman" panose="02020603050405020304" pitchFamily="18" charset="0"/>
              </a:rPr>
              <a:t>wishlisted</a:t>
            </a:r>
            <a:r>
              <a:rPr lang="en-US" sz="3600" dirty="0">
                <a:latin typeface="Times New Roman" panose="02020603050405020304" pitchFamily="18" charset="0"/>
                <a:cs typeface="Times New Roman" panose="02020603050405020304" pitchFamily="18" charset="0"/>
              </a:rPr>
              <a:t>)</a:t>
            </a:r>
          </a:p>
        </p:txBody>
      </p:sp>
      <p:sp>
        <p:nvSpPr>
          <p:cNvPr id="5" name="Content Placeholder 4"/>
          <p:cNvSpPr>
            <a:spLocks noGrp="1"/>
          </p:cNvSpPr>
          <p:nvPr>
            <p:ph idx="1"/>
          </p:nvPr>
        </p:nvSpPr>
        <p:spPr>
          <a:xfrm>
            <a:off x="561703" y="979716"/>
            <a:ext cx="11299371" cy="1358535"/>
          </a:xfrm>
        </p:spPr>
        <p:txBody>
          <a:bodyPr>
            <a:normAutofit fontScale="92500" lnSpcReduction="10000"/>
          </a:bodyPr>
          <a:lstStyle/>
          <a:p>
            <a:pPr marL="0" indent="0">
              <a:buNone/>
            </a:pPr>
            <a:r>
              <a:rPr lang="en-US" dirty="0"/>
              <a:t> </a:t>
            </a:r>
            <a:r>
              <a:rPr lang="en-US" dirty="0" smtClean="0"/>
              <a:t>         </a:t>
            </a:r>
            <a:r>
              <a:rPr lang="en-US" b="1" i="1" dirty="0"/>
              <a:t>select </a:t>
            </a:r>
            <a:r>
              <a:rPr lang="en-US" b="1" i="1" dirty="0" err="1"/>
              <a:t>A.prod_name,B.customer_name</a:t>
            </a:r>
            <a:r>
              <a:rPr lang="en-US" b="1" i="1" dirty="0"/>
              <a:t> </a:t>
            </a:r>
            <a:endParaRPr lang="en-US" b="1" i="1" dirty="0" smtClean="0"/>
          </a:p>
          <a:p>
            <a:pPr marL="0" indent="0">
              <a:buNone/>
            </a:pPr>
            <a:r>
              <a:rPr lang="en-US" b="1" i="1" dirty="0"/>
              <a:t> </a:t>
            </a:r>
            <a:r>
              <a:rPr lang="en-US" b="1" i="1" dirty="0" smtClean="0"/>
              <a:t>         from </a:t>
            </a:r>
            <a:r>
              <a:rPr lang="en-US" b="1" i="1" dirty="0"/>
              <a:t>Products as A </a:t>
            </a:r>
            <a:endParaRPr lang="en-US" b="1" i="1" dirty="0" smtClean="0"/>
          </a:p>
          <a:p>
            <a:pPr marL="0" indent="0">
              <a:buNone/>
            </a:pPr>
            <a:r>
              <a:rPr lang="en-US" b="1" i="1" dirty="0"/>
              <a:t> </a:t>
            </a:r>
            <a:r>
              <a:rPr lang="en-US" b="1" i="1" dirty="0" smtClean="0"/>
              <a:t>         left </a:t>
            </a:r>
            <a:r>
              <a:rPr lang="en-US" b="1" i="1" dirty="0"/>
              <a:t>join </a:t>
            </a:r>
            <a:r>
              <a:rPr lang="en-US" b="1" i="1" dirty="0" err="1"/>
              <a:t>Wishlist</a:t>
            </a:r>
            <a:r>
              <a:rPr lang="en-US" b="1" i="1" dirty="0"/>
              <a:t> as B on </a:t>
            </a:r>
            <a:r>
              <a:rPr lang="en-US" b="1" i="1" dirty="0" err="1"/>
              <a:t>A.prod_sku</a:t>
            </a:r>
            <a:r>
              <a:rPr lang="en-US" b="1" i="1" dirty="0"/>
              <a:t> = </a:t>
            </a:r>
            <a:r>
              <a:rPr lang="en-US" b="1" i="1" dirty="0" err="1"/>
              <a:t>B.sku</a:t>
            </a:r>
            <a:r>
              <a:rPr lang="en-US" b="1" i="1"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89" y="2481942"/>
            <a:ext cx="9605554" cy="4070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06050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062" y="0"/>
            <a:ext cx="10515600" cy="1325563"/>
          </a:xfrm>
        </p:spPr>
        <p:txBody>
          <a:bodyPr/>
          <a:lstStyle/>
          <a:p>
            <a:r>
              <a:rPr lang="en-US" dirty="0" smtClean="0">
                <a:latin typeface="Times New Roman" panose="02020603050405020304" pitchFamily="18" charset="0"/>
                <a:cs typeface="Times New Roman" panose="02020603050405020304" pitchFamily="18" charset="0"/>
              </a:rPr>
              <a:t>Describe Table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51263" y="1103494"/>
            <a:ext cx="10515600" cy="4351338"/>
          </a:xfrm>
        </p:spPr>
        <p:txBody>
          <a:bodyPr/>
          <a:lstStyle/>
          <a:p>
            <a:r>
              <a:rPr lang="en-US" dirty="0" smtClean="0"/>
              <a:t>To describe the created table, executed the query as</a:t>
            </a:r>
          </a:p>
          <a:p>
            <a:pPr marL="0" indent="0">
              <a:buNone/>
            </a:pPr>
            <a:r>
              <a:rPr lang="en-US" b="1" i="1" dirty="0"/>
              <a:t> </a:t>
            </a:r>
            <a:r>
              <a:rPr lang="en-US" b="1" i="1" dirty="0" smtClean="0"/>
              <a:t>                               </a:t>
            </a:r>
            <a:r>
              <a:rPr lang="en-US" b="1" i="1" dirty="0" err="1" smtClean="0"/>
              <a:t>desc</a:t>
            </a:r>
            <a:r>
              <a:rPr lang="en-US" b="1" i="1" dirty="0" smtClean="0"/>
              <a:t> </a:t>
            </a:r>
            <a:r>
              <a:rPr lang="en-US" b="1" i="1" dirty="0"/>
              <a:t>C</a:t>
            </a:r>
            <a:r>
              <a:rPr lang="en-US" b="1" i="1" dirty="0" smtClean="0"/>
              <a:t>ustomers;</a:t>
            </a:r>
          </a:p>
          <a:p>
            <a:pPr marL="0" indent="0">
              <a:buNone/>
            </a:pPr>
            <a:endParaRPr lang="en-US"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932" y="2241211"/>
            <a:ext cx="9174480" cy="4317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96592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3" y="169184"/>
            <a:ext cx="12958355" cy="497023"/>
          </a:xfrm>
        </p:spPr>
        <p:txBody>
          <a:bodyPr>
            <a:noAutofit/>
          </a:bodyPr>
          <a:lstStyle/>
          <a:p>
            <a:r>
              <a:rPr lang="en-US" sz="3600" dirty="0" smtClean="0">
                <a:latin typeface="Times New Roman" panose="02020603050405020304" pitchFamily="18" charset="0"/>
                <a:cs typeface="Times New Roman" panose="02020603050405020304" pitchFamily="18" charset="0"/>
              </a:rPr>
              <a:t>11</a:t>
            </a:r>
            <a:r>
              <a:rPr lang="en-US" sz="3600" dirty="0">
                <a:latin typeface="Times New Roman" panose="02020603050405020304" pitchFamily="18" charset="0"/>
                <a:cs typeface="Times New Roman" panose="02020603050405020304" pitchFamily="18" charset="0"/>
              </a:rPr>
              <a:t>. Get all reviewed products and product details</a:t>
            </a:r>
          </a:p>
        </p:txBody>
      </p:sp>
      <p:sp>
        <p:nvSpPr>
          <p:cNvPr id="5" name="Content Placeholder 4"/>
          <p:cNvSpPr>
            <a:spLocks noGrp="1"/>
          </p:cNvSpPr>
          <p:nvPr>
            <p:ph idx="1"/>
          </p:nvPr>
        </p:nvSpPr>
        <p:spPr>
          <a:xfrm>
            <a:off x="561703" y="979716"/>
            <a:ext cx="11299371" cy="1358535"/>
          </a:xfrm>
        </p:spPr>
        <p:txBody>
          <a:bodyPr>
            <a:normAutofit fontScale="92500" lnSpcReduction="10000"/>
          </a:bodyPr>
          <a:lstStyle/>
          <a:p>
            <a:pPr marL="0" indent="0">
              <a:buNone/>
            </a:pPr>
            <a:r>
              <a:rPr lang="en-US" dirty="0"/>
              <a:t> </a:t>
            </a:r>
            <a:r>
              <a:rPr lang="en-US" dirty="0" smtClean="0"/>
              <a:t>         </a:t>
            </a:r>
            <a:r>
              <a:rPr lang="en-US" b="1" i="1" dirty="0"/>
              <a:t>select </a:t>
            </a:r>
            <a:r>
              <a:rPr lang="en-US" b="1" i="1" dirty="0" err="1"/>
              <a:t>A.prod_name</a:t>
            </a:r>
            <a:r>
              <a:rPr lang="en-US" b="1" i="1" dirty="0"/>
              <a:t>, </a:t>
            </a:r>
            <a:r>
              <a:rPr lang="en-US" b="1" i="1" dirty="0" err="1" smtClean="0"/>
              <a:t>B.title</a:t>
            </a:r>
            <a:endParaRPr lang="en-US" b="1" i="1" dirty="0" smtClean="0"/>
          </a:p>
          <a:p>
            <a:pPr marL="0" indent="0">
              <a:buNone/>
            </a:pPr>
            <a:r>
              <a:rPr lang="en-US" b="1" i="1" dirty="0"/>
              <a:t> </a:t>
            </a:r>
            <a:r>
              <a:rPr lang="en-US" b="1" i="1" dirty="0" smtClean="0"/>
              <a:t>         from </a:t>
            </a:r>
            <a:r>
              <a:rPr lang="en-US" b="1" i="1" dirty="0"/>
              <a:t>Products as </a:t>
            </a:r>
            <a:r>
              <a:rPr lang="en-US" b="1" i="1" dirty="0" smtClean="0"/>
              <a:t>A</a:t>
            </a:r>
          </a:p>
          <a:p>
            <a:pPr marL="0" indent="0">
              <a:buNone/>
            </a:pPr>
            <a:r>
              <a:rPr lang="en-US" b="1" i="1" dirty="0"/>
              <a:t> </a:t>
            </a:r>
            <a:r>
              <a:rPr lang="en-US" b="1" i="1" dirty="0" smtClean="0"/>
              <a:t>         right </a:t>
            </a:r>
            <a:r>
              <a:rPr lang="en-US" b="1" i="1" dirty="0"/>
              <a:t>join Reviews as B on </a:t>
            </a:r>
            <a:r>
              <a:rPr lang="en-US" b="1" i="1" dirty="0" err="1"/>
              <a:t>A.prod_sku</a:t>
            </a:r>
            <a:r>
              <a:rPr lang="en-US" b="1" i="1" dirty="0"/>
              <a:t>=</a:t>
            </a:r>
            <a:r>
              <a:rPr lang="en-US" b="1" i="1" dirty="0" err="1"/>
              <a:t>B.sku</a:t>
            </a:r>
            <a:r>
              <a:rPr lang="en-US" b="1" i="1"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508068"/>
            <a:ext cx="9357359" cy="40691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83566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3" y="169184"/>
            <a:ext cx="11913327" cy="810532"/>
          </a:xfrm>
        </p:spPr>
        <p:txBody>
          <a:bodyPr>
            <a:noAutofit/>
          </a:bodyPr>
          <a:lstStyle/>
          <a:p>
            <a:r>
              <a:rPr lang="en-US" sz="3600" dirty="0" smtClean="0">
                <a:latin typeface="Times New Roman" panose="02020603050405020304" pitchFamily="18" charset="0"/>
                <a:cs typeface="Times New Roman" panose="02020603050405020304" pitchFamily="18" charset="0"/>
              </a:rPr>
              <a:t>12</a:t>
            </a:r>
            <a:r>
              <a:rPr lang="en-US" sz="3600" dirty="0">
                <a:latin typeface="Times New Roman" panose="02020603050405020304" pitchFamily="18" charset="0"/>
                <a:cs typeface="Times New Roman" panose="02020603050405020304" pitchFamily="18" charset="0"/>
              </a:rPr>
              <a:t>. List all invoices and customer data (even if some customer </a:t>
            </a:r>
            <a:r>
              <a:rPr lang="en-US" sz="3600" dirty="0" smtClean="0">
                <a:latin typeface="Times New Roman" panose="02020603050405020304" pitchFamily="18" charset="0"/>
                <a:cs typeface="Times New Roman" panose="02020603050405020304" pitchFamily="18" charset="0"/>
              </a:rPr>
              <a:t/>
            </a:r>
            <a:br>
              <a:rPr lang="en-US" sz="3600" dirty="0" smtClean="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don't </a:t>
            </a:r>
            <a:r>
              <a:rPr lang="en-US" sz="3600" dirty="0">
                <a:latin typeface="Times New Roman" panose="02020603050405020304" pitchFamily="18" charset="0"/>
                <a:cs typeface="Times New Roman" panose="02020603050405020304" pitchFamily="18" charset="0"/>
              </a:rPr>
              <a:t>exist)</a:t>
            </a:r>
          </a:p>
        </p:txBody>
      </p:sp>
      <p:sp>
        <p:nvSpPr>
          <p:cNvPr id="5" name="Content Placeholder 4"/>
          <p:cNvSpPr>
            <a:spLocks noGrp="1"/>
          </p:cNvSpPr>
          <p:nvPr>
            <p:ph idx="1"/>
          </p:nvPr>
        </p:nvSpPr>
        <p:spPr>
          <a:xfrm>
            <a:off x="613954" y="1149535"/>
            <a:ext cx="11299371" cy="1358535"/>
          </a:xfrm>
        </p:spPr>
        <p:txBody>
          <a:bodyPr>
            <a:normAutofit fontScale="92500" lnSpcReduction="10000"/>
          </a:bodyPr>
          <a:lstStyle/>
          <a:p>
            <a:pPr marL="0" indent="0">
              <a:buNone/>
            </a:pPr>
            <a:r>
              <a:rPr lang="en-US" dirty="0"/>
              <a:t> </a:t>
            </a:r>
            <a:r>
              <a:rPr lang="en-US" dirty="0" smtClean="0"/>
              <a:t>         </a:t>
            </a:r>
            <a:r>
              <a:rPr lang="en-US" b="1" i="1" dirty="0"/>
              <a:t>select </a:t>
            </a:r>
            <a:r>
              <a:rPr lang="en-US" b="1" i="1" dirty="0" err="1"/>
              <a:t>A.invoice_id</a:t>
            </a:r>
            <a:r>
              <a:rPr lang="en-US" b="1" i="1" dirty="0"/>
              <a:t>, </a:t>
            </a:r>
            <a:r>
              <a:rPr lang="en-US" b="1" i="1" dirty="0" err="1"/>
              <a:t>B.cust_full_name</a:t>
            </a:r>
            <a:r>
              <a:rPr lang="en-US" b="1" i="1" dirty="0"/>
              <a:t> </a:t>
            </a:r>
            <a:endParaRPr lang="en-US" b="1" i="1" dirty="0" smtClean="0"/>
          </a:p>
          <a:p>
            <a:pPr marL="0" indent="0">
              <a:buNone/>
            </a:pPr>
            <a:r>
              <a:rPr lang="en-US" b="1" i="1" dirty="0"/>
              <a:t> </a:t>
            </a:r>
            <a:r>
              <a:rPr lang="en-US" b="1" i="1" dirty="0" smtClean="0"/>
              <a:t>        from </a:t>
            </a:r>
            <a:r>
              <a:rPr lang="en-US" b="1" i="1" dirty="0"/>
              <a:t>Customers as </a:t>
            </a:r>
            <a:r>
              <a:rPr lang="en-US" b="1" i="1" dirty="0" smtClean="0"/>
              <a:t>B</a:t>
            </a:r>
          </a:p>
          <a:p>
            <a:pPr marL="0" indent="0">
              <a:buNone/>
            </a:pPr>
            <a:r>
              <a:rPr lang="en-US" b="1" i="1" dirty="0"/>
              <a:t> </a:t>
            </a:r>
            <a:r>
              <a:rPr lang="en-US" b="1" i="1" dirty="0" smtClean="0"/>
              <a:t>        right </a:t>
            </a:r>
            <a:r>
              <a:rPr lang="en-US" b="1" i="1" dirty="0"/>
              <a:t>join Invoices as A on </a:t>
            </a:r>
            <a:r>
              <a:rPr lang="en-US" b="1" i="1" dirty="0" err="1"/>
              <a:t>B.cust_email</a:t>
            </a:r>
            <a:r>
              <a:rPr lang="en-US" b="1" i="1" dirty="0"/>
              <a:t>=</a:t>
            </a:r>
            <a:r>
              <a:rPr lang="en-US" b="1" i="1" dirty="0" err="1"/>
              <a:t>A.customer_email</a:t>
            </a:r>
            <a:r>
              <a:rPr lang="en-US" b="1" i="1"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833" y="2677889"/>
            <a:ext cx="10010503" cy="3905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77236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3" y="169184"/>
            <a:ext cx="11913327" cy="810532"/>
          </a:xfrm>
        </p:spPr>
        <p:txBody>
          <a:bodyPr>
            <a:noAutofit/>
          </a:bodyPr>
          <a:lstStyle/>
          <a:p>
            <a:r>
              <a:rPr lang="en-US" sz="3600" dirty="0" smtClean="0">
                <a:latin typeface="Times New Roman" panose="02020603050405020304" pitchFamily="18" charset="0"/>
                <a:cs typeface="Times New Roman" panose="02020603050405020304" pitchFamily="18" charset="0"/>
              </a:rPr>
              <a:t>13</a:t>
            </a:r>
            <a:r>
              <a:rPr lang="en-US" sz="3600" dirty="0">
                <a:latin typeface="Times New Roman" panose="02020603050405020304" pitchFamily="18" charset="0"/>
                <a:cs typeface="Times New Roman" panose="02020603050405020304" pitchFamily="18" charset="0"/>
              </a:rPr>
              <a:t>. List all customers and orders(including unmatched in both tables)</a:t>
            </a:r>
          </a:p>
        </p:txBody>
      </p:sp>
      <p:sp>
        <p:nvSpPr>
          <p:cNvPr id="5" name="Content Placeholder 4"/>
          <p:cNvSpPr>
            <a:spLocks noGrp="1"/>
          </p:cNvSpPr>
          <p:nvPr>
            <p:ph idx="1"/>
          </p:nvPr>
        </p:nvSpPr>
        <p:spPr>
          <a:xfrm>
            <a:off x="613954" y="1149535"/>
            <a:ext cx="11299371" cy="2142305"/>
          </a:xfrm>
        </p:spPr>
        <p:txBody>
          <a:bodyPr>
            <a:normAutofit fontScale="25000" lnSpcReduction="20000"/>
          </a:bodyPr>
          <a:lstStyle/>
          <a:p>
            <a:pPr marL="0" indent="0">
              <a:buNone/>
            </a:pPr>
            <a:r>
              <a:rPr lang="en-US" dirty="0"/>
              <a:t> </a:t>
            </a:r>
            <a:r>
              <a:rPr lang="en-US" dirty="0" smtClean="0"/>
              <a:t>       </a:t>
            </a:r>
            <a:r>
              <a:rPr lang="en-US" sz="6400" dirty="0" smtClean="0"/>
              <a:t>                    </a:t>
            </a:r>
            <a:r>
              <a:rPr lang="en-US" sz="6400" b="1" i="1" dirty="0" smtClean="0"/>
              <a:t>select </a:t>
            </a:r>
            <a:r>
              <a:rPr lang="en-US" sz="6400" b="1" i="1" dirty="0" err="1"/>
              <a:t>A.cust_full_name</a:t>
            </a:r>
            <a:r>
              <a:rPr lang="en-US" sz="6400" b="1" i="1" dirty="0"/>
              <a:t>, </a:t>
            </a:r>
            <a:r>
              <a:rPr lang="en-US" sz="6400" b="1" i="1" dirty="0" err="1" smtClean="0"/>
              <a:t>B.order_id</a:t>
            </a:r>
            <a:endParaRPr lang="en-US" sz="6400" b="1" i="1" dirty="0" smtClean="0"/>
          </a:p>
          <a:p>
            <a:pPr marL="0" indent="0">
              <a:buNone/>
            </a:pPr>
            <a:r>
              <a:rPr lang="en-US" sz="6400" b="1" i="1" dirty="0"/>
              <a:t> </a:t>
            </a:r>
            <a:r>
              <a:rPr lang="en-US" sz="6400" b="1" i="1" dirty="0" smtClean="0"/>
              <a:t>                      from </a:t>
            </a:r>
            <a:r>
              <a:rPr lang="en-US" sz="6400" b="1" i="1" dirty="0"/>
              <a:t>Customers as </a:t>
            </a:r>
            <a:r>
              <a:rPr lang="en-US" sz="6400" b="1" i="1" dirty="0" smtClean="0"/>
              <a:t>A</a:t>
            </a:r>
          </a:p>
          <a:p>
            <a:pPr marL="0" indent="0">
              <a:buNone/>
            </a:pPr>
            <a:r>
              <a:rPr lang="en-US" sz="6400" b="1" i="1" dirty="0"/>
              <a:t> </a:t>
            </a:r>
            <a:r>
              <a:rPr lang="en-US" sz="6400" b="1" i="1" dirty="0" smtClean="0"/>
              <a:t>                      left </a:t>
            </a:r>
            <a:r>
              <a:rPr lang="en-US" sz="6400" b="1" i="1" dirty="0"/>
              <a:t>join </a:t>
            </a:r>
            <a:r>
              <a:rPr lang="en-US" sz="6400" b="1" i="1" dirty="0" err="1"/>
              <a:t>SalesOrder</a:t>
            </a:r>
            <a:r>
              <a:rPr lang="en-US" sz="6400" b="1" i="1" dirty="0"/>
              <a:t> as B on </a:t>
            </a:r>
            <a:r>
              <a:rPr lang="en-US" sz="6400" b="1" i="1" dirty="0" err="1"/>
              <a:t>A.cust_email</a:t>
            </a:r>
            <a:r>
              <a:rPr lang="en-US" sz="6400" b="1" i="1" dirty="0"/>
              <a:t> = </a:t>
            </a:r>
            <a:r>
              <a:rPr lang="en-US" sz="6400" b="1" i="1" dirty="0" err="1" smtClean="0"/>
              <a:t>B.customer_email</a:t>
            </a:r>
            <a:endParaRPr lang="en-US" sz="6400" b="1" i="1" dirty="0" smtClean="0"/>
          </a:p>
          <a:p>
            <a:pPr marL="0" indent="0">
              <a:buNone/>
            </a:pPr>
            <a:r>
              <a:rPr lang="en-US" sz="6400" b="1" i="1" dirty="0"/>
              <a:t> </a:t>
            </a:r>
            <a:r>
              <a:rPr lang="en-US" sz="6400" b="1" i="1" dirty="0" smtClean="0"/>
              <a:t>                      union</a:t>
            </a:r>
          </a:p>
          <a:p>
            <a:pPr marL="0" indent="0">
              <a:buNone/>
            </a:pPr>
            <a:r>
              <a:rPr lang="en-US" sz="6400" b="1" i="1" dirty="0"/>
              <a:t> </a:t>
            </a:r>
            <a:r>
              <a:rPr lang="en-US" sz="6400" b="1" i="1" dirty="0" smtClean="0"/>
              <a:t>                      select </a:t>
            </a:r>
            <a:r>
              <a:rPr lang="en-US" sz="6400" b="1" i="1" dirty="0" err="1"/>
              <a:t>A.cust_full_name</a:t>
            </a:r>
            <a:r>
              <a:rPr lang="en-US" sz="6400" b="1" i="1" dirty="0"/>
              <a:t>, </a:t>
            </a:r>
            <a:r>
              <a:rPr lang="en-US" sz="6400" b="1" i="1" dirty="0" err="1" smtClean="0"/>
              <a:t>B.order_id</a:t>
            </a:r>
            <a:endParaRPr lang="en-US" sz="6400" b="1" i="1" dirty="0" smtClean="0"/>
          </a:p>
          <a:p>
            <a:pPr marL="0" indent="0">
              <a:buNone/>
            </a:pPr>
            <a:r>
              <a:rPr lang="en-US" sz="6400" b="1" i="1" dirty="0"/>
              <a:t> </a:t>
            </a:r>
            <a:r>
              <a:rPr lang="en-US" sz="6400" b="1" i="1" dirty="0" smtClean="0"/>
              <a:t>                      from </a:t>
            </a:r>
            <a:r>
              <a:rPr lang="en-US" sz="6400" b="1" i="1" dirty="0"/>
              <a:t>Customers as </a:t>
            </a:r>
            <a:r>
              <a:rPr lang="en-US" sz="6400" b="1" i="1" dirty="0" smtClean="0"/>
              <a:t>A</a:t>
            </a:r>
          </a:p>
          <a:p>
            <a:pPr marL="0" indent="0">
              <a:buNone/>
            </a:pPr>
            <a:r>
              <a:rPr lang="en-US" sz="6400" b="1" i="1" dirty="0"/>
              <a:t> </a:t>
            </a:r>
            <a:r>
              <a:rPr lang="en-US" sz="6400" b="1" i="1" dirty="0" smtClean="0"/>
              <a:t>                      right </a:t>
            </a:r>
            <a:r>
              <a:rPr lang="en-US" sz="6400" b="1" i="1" dirty="0"/>
              <a:t>join </a:t>
            </a:r>
            <a:r>
              <a:rPr lang="en-US" sz="6400" b="1" i="1" dirty="0" err="1"/>
              <a:t>SalesOrder</a:t>
            </a:r>
            <a:r>
              <a:rPr lang="en-US" sz="6400" b="1" i="1" dirty="0"/>
              <a:t> as B on </a:t>
            </a:r>
            <a:r>
              <a:rPr lang="en-US" sz="6400" b="1" i="1" dirty="0" err="1"/>
              <a:t>A.cust_email</a:t>
            </a:r>
            <a:r>
              <a:rPr lang="en-US" sz="6400" b="1" i="1" dirty="0"/>
              <a:t> = </a:t>
            </a:r>
            <a:r>
              <a:rPr lang="en-US" sz="6400" b="1" i="1" dirty="0" err="1"/>
              <a:t>B.customer_email</a:t>
            </a:r>
            <a:r>
              <a:rPr lang="en-US" sz="6400" b="1" i="1"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715" y="3395349"/>
            <a:ext cx="9448800" cy="31099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264222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3" y="169184"/>
            <a:ext cx="11913327" cy="810532"/>
          </a:xfrm>
        </p:spPr>
        <p:txBody>
          <a:bodyPr>
            <a:noAutofit/>
          </a:bodyPr>
          <a:lstStyle/>
          <a:p>
            <a:r>
              <a:rPr lang="en-US" sz="3600" dirty="0" smtClean="0">
                <a:latin typeface="Times New Roman" panose="02020603050405020304" pitchFamily="18" charset="0"/>
                <a:cs typeface="Times New Roman" panose="02020603050405020304" pitchFamily="18" charset="0"/>
              </a:rPr>
              <a:t>14. </a:t>
            </a:r>
            <a:r>
              <a:rPr lang="en-US" sz="3600" dirty="0">
                <a:latin typeface="Times New Roman" panose="02020603050405020304" pitchFamily="18" charset="0"/>
                <a:cs typeface="Times New Roman" panose="02020603050405020304" pitchFamily="18" charset="0"/>
              </a:rPr>
              <a:t>List all customers and orders(including unmatched in both tables)</a:t>
            </a:r>
          </a:p>
        </p:txBody>
      </p:sp>
      <p:sp>
        <p:nvSpPr>
          <p:cNvPr id="5" name="Content Placeholder 4"/>
          <p:cNvSpPr>
            <a:spLocks noGrp="1"/>
          </p:cNvSpPr>
          <p:nvPr>
            <p:ph idx="1"/>
          </p:nvPr>
        </p:nvSpPr>
        <p:spPr>
          <a:xfrm>
            <a:off x="613954" y="1149535"/>
            <a:ext cx="11299371" cy="1358535"/>
          </a:xfrm>
        </p:spPr>
        <p:txBody>
          <a:bodyPr>
            <a:normAutofit fontScale="47500" lnSpcReduction="20000"/>
          </a:bodyPr>
          <a:lstStyle/>
          <a:p>
            <a:pPr marL="0" indent="0">
              <a:buNone/>
            </a:pPr>
            <a:r>
              <a:rPr lang="en-US" dirty="0"/>
              <a:t> </a:t>
            </a:r>
            <a:r>
              <a:rPr lang="en-US" dirty="0" smtClean="0"/>
              <a:t>       </a:t>
            </a:r>
            <a:r>
              <a:rPr lang="en-US" sz="6400" dirty="0" smtClean="0"/>
              <a:t>            </a:t>
            </a:r>
            <a:r>
              <a:rPr lang="en-US" sz="6400" b="1" i="1" dirty="0" smtClean="0"/>
              <a:t>select </a:t>
            </a:r>
            <a:r>
              <a:rPr lang="en-US" sz="6400" b="1" i="1" dirty="0" err="1"/>
              <a:t>A.cust_full_name</a:t>
            </a:r>
            <a:r>
              <a:rPr lang="en-US" sz="6400" b="1" i="1" dirty="0"/>
              <a:t>, </a:t>
            </a:r>
            <a:r>
              <a:rPr lang="en-US" sz="6400" b="1" i="1" dirty="0" err="1"/>
              <a:t>B.cust_full_name</a:t>
            </a:r>
            <a:r>
              <a:rPr lang="en-US" sz="6400" b="1" i="1" dirty="0"/>
              <a:t>, </a:t>
            </a:r>
            <a:r>
              <a:rPr lang="en-US" sz="6400" b="1" i="1" dirty="0" err="1"/>
              <a:t>A.cust_city</a:t>
            </a:r>
            <a:r>
              <a:rPr lang="en-US" sz="6400" b="1" i="1" dirty="0"/>
              <a:t> </a:t>
            </a:r>
            <a:endParaRPr lang="en-US" sz="6400" b="1" i="1" dirty="0" smtClean="0"/>
          </a:p>
          <a:p>
            <a:pPr marL="0" indent="0">
              <a:buNone/>
            </a:pPr>
            <a:r>
              <a:rPr lang="en-US" sz="6400" b="1" i="1" dirty="0"/>
              <a:t> </a:t>
            </a:r>
            <a:r>
              <a:rPr lang="en-US" sz="6400" b="1" i="1" dirty="0" smtClean="0"/>
              <a:t>              from </a:t>
            </a:r>
            <a:r>
              <a:rPr lang="en-US" sz="6400" b="1" i="1" dirty="0"/>
              <a:t>Customers as </a:t>
            </a:r>
            <a:r>
              <a:rPr lang="en-US" sz="6400" b="1" i="1" dirty="0" smtClean="0"/>
              <a:t>A</a:t>
            </a:r>
          </a:p>
          <a:p>
            <a:pPr marL="0" indent="0">
              <a:buNone/>
            </a:pPr>
            <a:r>
              <a:rPr lang="en-US" sz="6400" b="1" i="1" dirty="0"/>
              <a:t> </a:t>
            </a:r>
            <a:r>
              <a:rPr lang="en-US" sz="6400" b="1" i="1" dirty="0" smtClean="0"/>
              <a:t>             join </a:t>
            </a:r>
            <a:r>
              <a:rPr lang="en-US" sz="6400" b="1" i="1" dirty="0"/>
              <a:t>Customers as B on </a:t>
            </a:r>
            <a:r>
              <a:rPr lang="en-US" sz="6400" b="1" i="1" dirty="0" err="1"/>
              <a:t>A.cust_id</a:t>
            </a:r>
            <a:r>
              <a:rPr lang="en-US" sz="6400" b="1" i="1" dirty="0"/>
              <a:t> = </a:t>
            </a:r>
            <a:r>
              <a:rPr lang="en-US" sz="6400" b="1" i="1" dirty="0" err="1"/>
              <a:t>B.cust_id</a:t>
            </a:r>
            <a:r>
              <a:rPr lang="en-US" sz="6400" b="1" i="1"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28" y="2508070"/>
            <a:ext cx="9866811" cy="3885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90127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3" y="169184"/>
            <a:ext cx="11913327" cy="810532"/>
          </a:xfrm>
        </p:spPr>
        <p:txBody>
          <a:bodyPr>
            <a:noAutofit/>
          </a:bodyPr>
          <a:lstStyle/>
          <a:p>
            <a:r>
              <a:rPr lang="en-US" sz="3600" dirty="0" smtClean="0">
                <a:latin typeface="Times New Roman" panose="02020603050405020304" pitchFamily="18" charset="0"/>
                <a:cs typeface="Times New Roman" panose="02020603050405020304" pitchFamily="18" charset="0"/>
              </a:rPr>
              <a:t>15</a:t>
            </a:r>
            <a:r>
              <a:rPr lang="en-US" sz="3600" dirty="0">
                <a:latin typeface="Times New Roman" panose="02020603050405020304" pitchFamily="18" charset="0"/>
                <a:cs typeface="Times New Roman" panose="02020603050405020304" pitchFamily="18" charset="0"/>
              </a:rPr>
              <a:t>. List order details along with invoices and shipment info</a:t>
            </a:r>
          </a:p>
        </p:txBody>
      </p:sp>
      <p:sp>
        <p:nvSpPr>
          <p:cNvPr id="5" name="Content Placeholder 4"/>
          <p:cNvSpPr>
            <a:spLocks noGrp="1"/>
          </p:cNvSpPr>
          <p:nvPr>
            <p:ph idx="1"/>
          </p:nvPr>
        </p:nvSpPr>
        <p:spPr>
          <a:xfrm>
            <a:off x="1645919" y="1188723"/>
            <a:ext cx="11299371" cy="1358535"/>
          </a:xfrm>
        </p:spPr>
        <p:txBody>
          <a:bodyPr>
            <a:normAutofit fontScale="25000" lnSpcReduction="20000"/>
          </a:bodyPr>
          <a:lstStyle/>
          <a:p>
            <a:pPr marL="0" indent="0">
              <a:buNone/>
            </a:pPr>
            <a:r>
              <a:rPr lang="en-US" dirty="0"/>
              <a:t> </a:t>
            </a:r>
            <a:r>
              <a:rPr lang="en-US" dirty="0" smtClean="0"/>
              <a:t>       </a:t>
            </a:r>
            <a:r>
              <a:rPr lang="en-US" sz="6400" dirty="0" smtClean="0"/>
              <a:t>            </a:t>
            </a:r>
            <a:r>
              <a:rPr lang="en-US" sz="6400" b="1" i="1" dirty="0"/>
              <a:t>select </a:t>
            </a:r>
            <a:r>
              <a:rPr lang="en-US" sz="6400" b="1" i="1" dirty="0" err="1"/>
              <a:t>A.order_id</a:t>
            </a:r>
            <a:r>
              <a:rPr lang="en-US" sz="6400" b="1" i="1" dirty="0"/>
              <a:t>, </a:t>
            </a:r>
            <a:r>
              <a:rPr lang="en-US" sz="6400" b="1" i="1" dirty="0" err="1"/>
              <a:t>B.invoice_id</a:t>
            </a:r>
            <a:r>
              <a:rPr lang="en-US" sz="6400" b="1" i="1" dirty="0"/>
              <a:t>, </a:t>
            </a:r>
            <a:r>
              <a:rPr lang="en-US" sz="6400" b="1" i="1" dirty="0" err="1" smtClean="0"/>
              <a:t>C.shipment_id</a:t>
            </a:r>
            <a:endParaRPr lang="en-US" sz="6400" b="1" i="1" dirty="0" smtClean="0"/>
          </a:p>
          <a:p>
            <a:pPr marL="0" indent="0">
              <a:buNone/>
            </a:pPr>
            <a:r>
              <a:rPr lang="en-US" sz="6400" b="1" i="1" dirty="0"/>
              <a:t> </a:t>
            </a:r>
            <a:r>
              <a:rPr lang="en-US" sz="6400" b="1" i="1" dirty="0" smtClean="0"/>
              <a:t>              from </a:t>
            </a:r>
            <a:r>
              <a:rPr lang="en-US" sz="6400" b="1" i="1" dirty="0" err="1"/>
              <a:t>SalesOrder</a:t>
            </a:r>
            <a:r>
              <a:rPr lang="en-US" sz="6400" b="1" i="1" dirty="0"/>
              <a:t> as </a:t>
            </a:r>
            <a:r>
              <a:rPr lang="en-US" sz="6400" b="1" i="1" dirty="0" smtClean="0"/>
              <a:t>A</a:t>
            </a:r>
          </a:p>
          <a:p>
            <a:pPr marL="0" indent="0">
              <a:buNone/>
            </a:pPr>
            <a:r>
              <a:rPr lang="en-US" sz="6400" b="1" i="1" dirty="0"/>
              <a:t> </a:t>
            </a:r>
            <a:r>
              <a:rPr lang="en-US" sz="6400" b="1" i="1" dirty="0" smtClean="0"/>
              <a:t>             join </a:t>
            </a:r>
            <a:r>
              <a:rPr lang="en-US" sz="6400" b="1" i="1" dirty="0"/>
              <a:t>Invoices as B on </a:t>
            </a:r>
            <a:r>
              <a:rPr lang="en-US" sz="6400" b="1" i="1" dirty="0" err="1" smtClean="0"/>
              <a:t>A.order_id</a:t>
            </a:r>
            <a:r>
              <a:rPr lang="en-US" sz="6400" b="1" i="1" dirty="0" smtClean="0"/>
              <a:t>=</a:t>
            </a:r>
            <a:r>
              <a:rPr lang="en-US" sz="6400" b="1" i="1" dirty="0" err="1" smtClean="0"/>
              <a:t>B.order_id</a:t>
            </a:r>
            <a:endParaRPr lang="en-US" sz="6400" b="1" i="1" dirty="0" smtClean="0"/>
          </a:p>
          <a:p>
            <a:pPr marL="0" indent="0">
              <a:buNone/>
            </a:pPr>
            <a:r>
              <a:rPr lang="en-US" sz="6400" b="1" i="1" dirty="0"/>
              <a:t> </a:t>
            </a:r>
            <a:r>
              <a:rPr lang="en-US" sz="6400" b="1" i="1" dirty="0" smtClean="0"/>
              <a:t>            join </a:t>
            </a:r>
            <a:r>
              <a:rPr lang="en-US" sz="6400" b="1" i="1" dirty="0"/>
              <a:t>Shipments as C on </a:t>
            </a:r>
            <a:r>
              <a:rPr lang="en-US" sz="6400" b="1" i="1" dirty="0" err="1"/>
              <a:t>A.order_id</a:t>
            </a:r>
            <a:r>
              <a:rPr lang="en-US" sz="6400" b="1" i="1" dirty="0"/>
              <a:t>=</a:t>
            </a:r>
            <a:r>
              <a:rPr lang="en-US" sz="6400" b="1" i="1" dirty="0" err="1"/>
              <a:t>C.order_id</a:t>
            </a:r>
            <a:r>
              <a:rPr lang="en-US" sz="6400" b="1" i="1"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0" y="2547258"/>
            <a:ext cx="10010503" cy="3873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95429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3" y="169184"/>
            <a:ext cx="11913327" cy="810532"/>
          </a:xfrm>
        </p:spPr>
        <p:txBody>
          <a:bodyPr>
            <a:noAutofit/>
          </a:bodyPr>
          <a:lstStyle/>
          <a:p>
            <a:r>
              <a:rPr lang="en-US" sz="3600" dirty="0" smtClean="0">
                <a:latin typeface="Times New Roman" panose="02020603050405020304" pitchFamily="18" charset="0"/>
                <a:cs typeface="Times New Roman" panose="02020603050405020304" pitchFamily="18" charset="0"/>
              </a:rPr>
              <a:t>16</a:t>
            </a:r>
            <a:r>
              <a:rPr lang="en-US" sz="3600" dirty="0">
                <a:latin typeface="Times New Roman" panose="02020603050405020304" pitchFamily="18" charset="0"/>
                <a:cs typeface="Times New Roman" panose="02020603050405020304" pitchFamily="18" charset="0"/>
              </a:rPr>
              <a:t>. Find product reviews with customer emails who added them to </a:t>
            </a:r>
            <a:r>
              <a:rPr lang="en-US" sz="3600" dirty="0" err="1">
                <a:latin typeface="Times New Roman" panose="02020603050405020304" pitchFamily="18" charset="0"/>
                <a:cs typeface="Times New Roman" panose="02020603050405020304" pitchFamily="18" charset="0"/>
              </a:rPr>
              <a:t>wishlist</a:t>
            </a:r>
            <a:endParaRPr lang="en-US" sz="36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63730" y="1188723"/>
            <a:ext cx="11299371" cy="1358535"/>
          </a:xfrm>
        </p:spPr>
        <p:txBody>
          <a:bodyPr>
            <a:normAutofit fontScale="47500" lnSpcReduction="20000"/>
          </a:bodyPr>
          <a:lstStyle/>
          <a:p>
            <a:pPr marL="0" indent="0">
              <a:buNone/>
            </a:pPr>
            <a:r>
              <a:rPr lang="en-US" dirty="0"/>
              <a:t> </a:t>
            </a:r>
            <a:r>
              <a:rPr lang="en-US" dirty="0" smtClean="0"/>
              <a:t>       </a:t>
            </a:r>
            <a:r>
              <a:rPr lang="en-US" sz="6400" dirty="0" smtClean="0"/>
              <a:t>         </a:t>
            </a:r>
            <a:r>
              <a:rPr lang="en-US" sz="6400" b="1" i="1" dirty="0" smtClean="0"/>
              <a:t>select </a:t>
            </a:r>
            <a:r>
              <a:rPr lang="en-US" sz="6400" b="1" i="1" dirty="0" err="1"/>
              <a:t>A.product_name</a:t>
            </a:r>
            <a:r>
              <a:rPr lang="en-US" sz="6400" b="1" i="1" dirty="0"/>
              <a:t>, </a:t>
            </a:r>
            <a:r>
              <a:rPr lang="en-US" sz="6400" b="1" i="1" dirty="0" err="1"/>
              <a:t>B.customer_name</a:t>
            </a:r>
            <a:r>
              <a:rPr lang="en-US" sz="6400" b="1" i="1" dirty="0"/>
              <a:t>, </a:t>
            </a:r>
            <a:r>
              <a:rPr lang="en-US" sz="6400" b="1" i="1" dirty="0" err="1"/>
              <a:t>A.review</a:t>
            </a:r>
            <a:r>
              <a:rPr lang="en-US" sz="6400" b="1" i="1" dirty="0"/>
              <a:t> </a:t>
            </a:r>
            <a:endParaRPr lang="en-US" sz="6400" b="1" i="1" dirty="0" smtClean="0"/>
          </a:p>
          <a:p>
            <a:pPr marL="0" indent="0">
              <a:buNone/>
            </a:pPr>
            <a:r>
              <a:rPr lang="en-US" sz="6400" b="1" i="1" dirty="0"/>
              <a:t> </a:t>
            </a:r>
            <a:r>
              <a:rPr lang="en-US" sz="6400" b="1" i="1" dirty="0" smtClean="0"/>
              <a:t>           from </a:t>
            </a:r>
            <a:r>
              <a:rPr lang="en-US" sz="6400" b="1" i="1" dirty="0"/>
              <a:t>Reviews as </a:t>
            </a:r>
            <a:r>
              <a:rPr lang="en-US" sz="6400" b="1" i="1" dirty="0" smtClean="0"/>
              <a:t>A</a:t>
            </a:r>
          </a:p>
          <a:p>
            <a:pPr marL="0" indent="0">
              <a:buNone/>
            </a:pPr>
            <a:r>
              <a:rPr lang="en-US" sz="6400" b="1" i="1" dirty="0"/>
              <a:t> </a:t>
            </a:r>
            <a:r>
              <a:rPr lang="en-US" sz="6400" b="1" i="1" dirty="0" smtClean="0"/>
              <a:t>          join </a:t>
            </a:r>
            <a:r>
              <a:rPr lang="en-US" sz="6400" b="1" i="1" dirty="0" err="1"/>
              <a:t>Wishlist</a:t>
            </a:r>
            <a:r>
              <a:rPr lang="en-US" sz="6400" b="1" i="1" dirty="0"/>
              <a:t> as B on </a:t>
            </a:r>
            <a:r>
              <a:rPr lang="en-US" sz="6400" b="1" i="1" dirty="0" err="1"/>
              <a:t>A.sku</a:t>
            </a:r>
            <a:r>
              <a:rPr lang="en-US" sz="6400" b="1" i="1" dirty="0"/>
              <a:t>=</a:t>
            </a:r>
            <a:r>
              <a:rPr lang="en-US" sz="6400" b="1" i="1" dirty="0" err="1"/>
              <a:t>B.sku</a:t>
            </a:r>
            <a:r>
              <a:rPr lang="en-US" sz="6400" b="1" i="1"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708" y="2756265"/>
            <a:ext cx="10141131" cy="38603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54642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3" y="129995"/>
            <a:ext cx="11913327" cy="810532"/>
          </a:xfrm>
        </p:spPr>
        <p:txBody>
          <a:bodyPr>
            <a:noAutofit/>
          </a:bodyPr>
          <a:lstStyle/>
          <a:p>
            <a:r>
              <a:rPr lang="en-US" sz="3600" dirty="0" smtClean="0">
                <a:latin typeface="Times New Roman" panose="02020603050405020304" pitchFamily="18" charset="0"/>
                <a:cs typeface="Times New Roman" panose="02020603050405020304" pitchFamily="18" charset="0"/>
              </a:rPr>
              <a:t>17</a:t>
            </a:r>
            <a:r>
              <a:rPr lang="en-US" sz="3600" dirty="0">
                <a:latin typeface="Times New Roman" panose="02020603050405020304" pitchFamily="18" charset="0"/>
                <a:cs typeface="Times New Roman" panose="02020603050405020304" pitchFamily="18" charset="0"/>
              </a:rPr>
              <a:t>. List customer orders and associated credit memos</a:t>
            </a:r>
          </a:p>
        </p:txBody>
      </p:sp>
      <p:sp>
        <p:nvSpPr>
          <p:cNvPr id="5" name="Content Placeholder 4"/>
          <p:cNvSpPr>
            <a:spLocks noGrp="1"/>
          </p:cNvSpPr>
          <p:nvPr>
            <p:ph idx="1"/>
          </p:nvPr>
        </p:nvSpPr>
        <p:spPr>
          <a:xfrm>
            <a:off x="1430381" y="1293225"/>
            <a:ext cx="11299371" cy="1358535"/>
          </a:xfrm>
        </p:spPr>
        <p:txBody>
          <a:bodyPr>
            <a:normAutofit fontScale="25000" lnSpcReduction="20000"/>
          </a:bodyPr>
          <a:lstStyle/>
          <a:p>
            <a:pPr marL="0" indent="0">
              <a:buNone/>
            </a:pPr>
            <a:r>
              <a:rPr lang="en-US" dirty="0"/>
              <a:t> </a:t>
            </a:r>
            <a:r>
              <a:rPr lang="en-US" dirty="0" smtClean="0"/>
              <a:t>       </a:t>
            </a:r>
            <a:r>
              <a:rPr lang="en-US" sz="6400" dirty="0" smtClean="0"/>
              <a:t>         </a:t>
            </a:r>
            <a:r>
              <a:rPr lang="en-US" sz="6400" b="1" i="1" dirty="0"/>
              <a:t>select </a:t>
            </a:r>
            <a:r>
              <a:rPr lang="en-US" sz="6400" b="1" i="1" dirty="0" err="1"/>
              <a:t>A.cust_full_name</a:t>
            </a:r>
            <a:r>
              <a:rPr lang="en-US" sz="6400" b="1" i="1" dirty="0"/>
              <a:t>, </a:t>
            </a:r>
            <a:r>
              <a:rPr lang="en-US" sz="6400" b="1" i="1" dirty="0" err="1"/>
              <a:t>B.order_id</a:t>
            </a:r>
            <a:r>
              <a:rPr lang="en-US" sz="6400" b="1" i="1" dirty="0"/>
              <a:t>, </a:t>
            </a:r>
            <a:r>
              <a:rPr lang="en-US" sz="6400" b="1" i="1" dirty="0" err="1" smtClean="0"/>
              <a:t>C.credit_memo_id</a:t>
            </a:r>
            <a:endParaRPr lang="en-US" sz="6400" b="1" i="1" dirty="0" smtClean="0"/>
          </a:p>
          <a:p>
            <a:pPr marL="0" indent="0">
              <a:buNone/>
            </a:pPr>
            <a:r>
              <a:rPr lang="en-US" sz="6400" b="1" i="1" dirty="0"/>
              <a:t> </a:t>
            </a:r>
            <a:r>
              <a:rPr lang="en-US" sz="6400" b="1" i="1" dirty="0" smtClean="0"/>
              <a:t>           from </a:t>
            </a:r>
            <a:r>
              <a:rPr lang="en-US" sz="6400" b="1" i="1" dirty="0"/>
              <a:t>Customers as </a:t>
            </a:r>
            <a:r>
              <a:rPr lang="en-US" sz="6400" b="1" i="1" dirty="0" smtClean="0"/>
              <a:t>A</a:t>
            </a:r>
          </a:p>
          <a:p>
            <a:pPr marL="0" indent="0">
              <a:buNone/>
            </a:pPr>
            <a:r>
              <a:rPr lang="en-US" sz="6400" b="1" i="1" dirty="0"/>
              <a:t> </a:t>
            </a:r>
            <a:r>
              <a:rPr lang="en-US" sz="6400" b="1" i="1" dirty="0" smtClean="0"/>
              <a:t>           join </a:t>
            </a:r>
            <a:r>
              <a:rPr lang="en-US" sz="6400" b="1" i="1" dirty="0" err="1" smtClean="0"/>
              <a:t>SalesOrder</a:t>
            </a:r>
            <a:r>
              <a:rPr lang="en-US" sz="6400" b="1" i="1" dirty="0" smtClean="0"/>
              <a:t> </a:t>
            </a:r>
            <a:r>
              <a:rPr lang="en-US" sz="6400" b="1" i="1" dirty="0"/>
              <a:t>as B on </a:t>
            </a:r>
            <a:r>
              <a:rPr lang="en-US" sz="6400" b="1" i="1" dirty="0" err="1" smtClean="0"/>
              <a:t>A.cust_email</a:t>
            </a:r>
            <a:r>
              <a:rPr lang="en-US" sz="6400" b="1" i="1" dirty="0" smtClean="0"/>
              <a:t>=</a:t>
            </a:r>
            <a:r>
              <a:rPr lang="en-US" sz="6400" b="1" i="1" dirty="0" err="1" smtClean="0"/>
              <a:t>B.customer_email</a:t>
            </a:r>
            <a:endParaRPr lang="en-US" sz="6400" b="1" i="1" dirty="0" smtClean="0"/>
          </a:p>
          <a:p>
            <a:pPr marL="0" indent="0">
              <a:buNone/>
            </a:pPr>
            <a:r>
              <a:rPr lang="en-US" sz="6400" b="1" i="1" dirty="0"/>
              <a:t> </a:t>
            </a:r>
            <a:r>
              <a:rPr lang="en-US" sz="6400" b="1" i="1" dirty="0" smtClean="0"/>
              <a:t>          join </a:t>
            </a:r>
            <a:r>
              <a:rPr lang="en-US" sz="6400" b="1" i="1" dirty="0" err="1"/>
              <a:t>CreditMemos</a:t>
            </a:r>
            <a:r>
              <a:rPr lang="en-US" sz="6400" b="1" i="1" dirty="0"/>
              <a:t> as C on </a:t>
            </a:r>
            <a:r>
              <a:rPr lang="en-US" sz="6400" b="1" i="1" dirty="0" err="1"/>
              <a:t>B.order_id</a:t>
            </a:r>
            <a:r>
              <a:rPr lang="en-US" sz="6400" b="1" i="1" dirty="0"/>
              <a:t>=</a:t>
            </a:r>
            <a:r>
              <a:rPr lang="en-US" sz="6400" b="1" i="1" dirty="0" err="1"/>
              <a:t>C.order_id</a:t>
            </a:r>
            <a:r>
              <a:rPr lang="en-US" sz="6400" b="1" i="1"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18" y="2651760"/>
            <a:ext cx="9906000" cy="3729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64074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3" y="129995"/>
            <a:ext cx="11913327" cy="810532"/>
          </a:xfrm>
        </p:spPr>
        <p:txBody>
          <a:bodyPr>
            <a:noAutofit/>
          </a:bodyPr>
          <a:lstStyle/>
          <a:p>
            <a:r>
              <a:rPr lang="en-US" sz="3600" dirty="0" smtClean="0">
                <a:latin typeface="Times New Roman" panose="02020603050405020304" pitchFamily="18" charset="0"/>
                <a:cs typeface="Times New Roman" panose="02020603050405020304" pitchFamily="18" charset="0"/>
              </a:rPr>
              <a:t>18. </a:t>
            </a:r>
            <a:r>
              <a:rPr lang="en-US" sz="3600" dirty="0">
                <a:latin typeface="Times New Roman" panose="02020603050405020304" pitchFamily="18" charset="0"/>
                <a:cs typeface="Times New Roman" panose="02020603050405020304" pitchFamily="18" charset="0"/>
              </a:rPr>
              <a:t>Find products and their categories</a:t>
            </a:r>
          </a:p>
        </p:txBody>
      </p:sp>
      <p:sp>
        <p:nvSpPr>
          <p:cNvPr id="5" name="Content Placeholder 4"/>
          <p:cNvSpPr>
            <a:spLocks noGrp="1"/>
          </p:cNvSpPr>
          <p:nvPr>
            <p:ph idx="1"/>
          </p:nvPr>
        </p:nvSpPr>
        <p:spPr>
          <a:xfrm>
            <a:off x="1430381" y="1293225"/>
            <a:ext cx="11299371" cy="1358535"/>
          </a:xfrm>
        </p:spPr>
        <p:txBody>
          <a:bodyPr>
            <a:normAutofit fontScale="47500" lnSpcReduction="20000"/>
          </a:bodyPr>
          <a:lstStyle/>
          <a:p>
            <a:pPr marL="0" indent="0">
              <a:buNone/>
            </a:pPr>
            <a:r>
              <a:rPr lang="en-US" dirty="0"/>
              <a:t> </a:t>
            </a:r>
            <a:r>
              <a:rPr lang="en-US" dirty="0" smtClean="0"/>
              <a:t>       </a:t>
            </a:r>
            <a:r>
              <a:rPr lang="en-US" sz="6400" dirty="0" smtClean="0"/>
              <a:t>         </a:t>
            </a:r>
            <a:r>
              <a:rPr lang="en-US" sz="6400" b="1" i="1" dirty="0"/>
              <a:t>select </a:t>
            </a:r>
            <a:r>
              <a:rPr lang="en-US" sz="6400" b="1" i="1" dirty="0" err="1"/>
              <a:t>A.prod_name</a:t>
            </a:r>
            <a:r>
              <a:rPr lang="en-US" sz="6400" b="1" i="1" dirty="0"/>
              <a:t>, </a:t>
            </a:r>
            <a:r>
              <a:rPr lang="en-US" sz="6400" b="1" i="1" dirty="0" err="1" smtClean="0"/>
              <a:t>B.category_name</a:t>
            </a:r>
            <a:endParaRPr lang="en-US" sz="6400" b="1" i="1" dirty="0" smtClean="0"/>
          </a:p>
          <a:p>
            <a:pPr marL="0" indent="0">
              <a:buNone/>
            </a:pPr>
            <a:r>
              <a:rPr lang="en-US" sz="6400" b="1" i="1" dirty="0"/>
              <a:t> </a:t>
            </a:r>
            <a:r>
              <a:rPr lang="en-US" sz="6400" b="1" i="1" dirty="0" smtClean="0"/>
              <a:t>           from </a:t>
            </a:r>
            <a:r>
              <a:rPr lang="en-US" sz="6400" b="1" i="1" dirty="0"/>
              <a:t>Products as </a:t>
            </a:r>
            <a:r>
              <a:rPr lang="en-US" sz="6400" b="1" i="1" dirty="0" smtClean="0"/>
              <a:t>A</a:t>
            </a:r>
          </a:p>
          <a:p>
            <a:pPr marL="0" indent="0">
              <a:buNone/>
            </a:pPr>
            <a:r>
              <a:rPr lang="en-US" sz="6400" b="1" i="1" dirty="0"/>
              <a:t> </a:t>
            </a:r>
            <a:r>
              <a:rPr lang="en-US" sz="6400" b="1" i="1" dirty="0" smtClean="0"/>
              <a:t>           join </a:t>
            </a:r>
            <a:r>
              <a:rPr lang="en-US" sz="6400" b="1" i="1" dirty="0"/>
              <a:t>Categories as B on </a:t>
            </a:r>
            <a:r>
              <a:rPr lang="en-US" sz="6400" b="1" i="1" dirty="0" err="1"/>
              <a:t>A.prod_id</a:t>
            </a:r>
            <a:r>
              <a:rPr lang="en-US" sz="6400" b="1" i="1" dirty="0"/>
              <a:t>=</a:t>
            </a:r>
            <a:r>
              <a:rPr lang="en-US" sz="6400" b="1" i="1" dirty="0" err="1"/>
              <a:t>B.category_id</a:t>
            </a:r>
            <a:r>
              <a:rPr lang="en-US" sz="6400" b="1" i="1"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033" y="2756263"/>
            <a:ext cx="10480766" cy="3744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45647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3" y="129995"/>
            <a:ext cx="11913327" cy="810532"/>
          </a:xfrm>
        </p:spPr>
        <p:txBody>
          <a:bodyPr>
            <a:noAutofit/>
          </a:bodyPr>
          <a:lstStyle/>
          <a:p>
            <a:r>
              <a:rPr lang="en-US" sz="3600" dirty="0" smtClean="0">
                <a:latin typeface="Times New Roman" panose="02020603050405020304" pitchFamily="18" charset="0"/>
                <a:cs typeface="Times New Roman" panose="02020603050405020304" pitchFamily="18" charset="0"/>
              </a:rPr>
              <a:t>19. </a:t>
            </a:r>
            <a:r>
              <a:rPr lang="en-US" sz="3600" dirty="0">
                <a:latin typeface="Times New Roman" panose="02020603050405020304" pitchFamily="18" charset="0"/>
                <a:cs typeface="Times New Roman" panose="02020603050405020304" pitchFamily="18" charset="0"/>
              </a:rPr>
              <a:t>Match Newsletter Subscribers with actual </a:t>
            </a:r>
            <a:r>
              <a:rPr lang="en-US" sz="3600" dirty="0" smtClean="0">
                <a:latin typeface="Times New Roman" panose="02020603050405020304" pitchFamily="18" charset="0"/>
                <a:cs typeface="Times New Roman" panose="02020603050405020304" pitchFamily="18" charset="0"/>
              </a:rPr>
              <a:t>customers</a:t>
            </a:r>
            <a:endParaRPr lang="en-US" sz="36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055913" y="1116875"/>
            <a:ext cx="11299371" cy="1358535"/>
          </a:xfrm>
        </p:spPr>
        <p:txBody>
          <a:bodyPr>
            <a:normAutofit fontScale="47500" lnSpcReduction="20000"/>
          </a:bodyPr>
          <a:lstStyle/>
          <a:p>
            <a:pPr marL="0" indent="0">
              <a:buNone/>
            </a:pPr>
            <a:r>
              <a:rPr lang="en-US" dirty="0"/>
              <a:t> </a:t>
            </a:r>
            <a:r>
              <a:rPr lang="en-US" dirty="0" smtClean="0"/>
              <a:t>       </a:t>
            </a:r>
            <a:r>
              <a:rPr lang="en-US" sz="6400" dirty="0" smtClean="0"/>
              <a:t>         </a:t>
            </a:r>
            <a:r>
              <a:rPr lang="en-US" sz="6400" b="1" i="1" dirty="0"/>
              <a:t>select </a:t>
            </a:r>
            <a:r>
              <a:rPr lang="en-US" sz="6400" b="1" i="1" dirty="0" err="1"/>
              <a:t>A.email</a:t>
            </a:r>
            <a:r>
              <a:rPr lang="en-US" sz="6400" b="1" i="1" dirty="0"/>
              <a:t>, </a:t>
            </a:r>
            <a:r>
              <a:rPr lang="en-US" sz="6400" b="1" i="1" dirty="0" err="1" smtClean="0"/>
              <a:t>B.cust_full_name</a:t>
            </a:r>
            <a:endParaRPr lang="en-US" sz="6400" b="1" i="1" dirty="0" smtClean="0"/>
          </a:p>
          <a:p>
            <a:pPr marL="0" indent="0">
              <a:buNone/>
            </a:pPr>
            <a:r>
              <a:rPr lang="en-US" sz="6400" b="1" i="1" dirty="0"/>
              <a:t> </a:t>
            </a:r>
            <a:r>
              <a:rPr lang="en-US" sz="6400" b="1" i="1" dirty="0" smtClean="0"/>
              <a:t>           from </a:t>
            </a:r>
            <a:r>
              <a:rPr lang="en-US" sz="6400" b="1" i="1" dirty="0" err="1"/>
              <a:t>NewsletterSubscribers</a:t>
            </a:r>
            <a:r>
              <a:rPr lang="en-US" sz="6400" b="1" i="1" dirty="0"/>
              <a:t> as </a:t>
            </a:r>
            <a:r>
              <a:rPr lang="en-US" sz="6400" b="1" i="1" dirty="0" smtClean="0"/>
              <a:t>A</a:t>
            </a:r>
          </a:p>
          <a:p>
            <a:pPr marL="0" indent="0">
              <a:buNone/>
            </a:pPr>
            <a:r>
              <a:rPr lang="en-US" sz="6400" b="1" i="1" dirty="0"/>
              <a:t> </a:t>
            </a:r>
            <a:r>
              <a:rPr lang="en-US" sz="6400" b="1" i="1" dirty="0" smtClean="0"/>
              <a:t>           join </a:t>
            </a:r>
            <a:r>
              <a:rPr lang="en-US" sz="6400" b="1" i="1" dirty="0"/>
              <a:t>Customers as B on </a:t>
            </a:r>
            <a:r>
              <a:rPr lang="en-US" sz="6400" b="1" i="1" dirty="0" err="1"/>
              <a:t>A.email</a:t>
            </a:r>
            <a:r>
              <a:rPr lang="en-US" sz="6400" b="1" i="1" dirty="0"/>
              <a:t> = </a:t>
            </a:r>
            <a:r>
              <a:rPr lang="en-US" sz="6400" b="1" i="1" dirty="0" err="1"/>
              <a:t>B.cust_email</a:t>
            </a:r>
            <a:r>
              <a:rPr lang="en-US" sz="6400" b="1" i="1"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913" y="2651759"/>
            <a:ext cx="10115006" cy="39449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279022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53" y="129995"/>
            <a:ext cx="11913327" cy="810532"/>
          </a:xfrm>
        </p:spPr>
        <p:txBody>
          <a:bodyPr>
            <a:noAutofit/>
          </a:bodyPr>
          <a:lstStyle/>
          <a:p>
            <a:r>
              <a:rPr lang="en-US" sz="3600" dirty="0" smtClean="0">
                <a:latin typeface="Times New Roman" panose="02020603050405020304" pitchFamily="18" charset="0"/>
                <a:cs typeface="Times New Roman" panose="02020603050405020304" pitchFamily="18" charset="0"/>
              </a:rPr>
              <a:t>20. </a:t>
            </a:r>
            <a:r>
              <a:rPr lang="en-US" sz="3600" dirty="0">
                <a:latin typeface="Times New Roman" panose="02020603050405020304" pitchFamily="18" charset="0"/>
                <a:cs typeface="Times New Roman" panose="02020603050405020304" pitchFamily="18" charset="0"/>
              </a:rPr>
              <a:t>Find customers who haven't subscribed to the newsletter</a:t>
            </a:r>
          </a:p>
        </p:txBody>
      </p:sp>
      <p:sp>
        <p:nvSpPr>
          <p:cNvPr id="5" name="Content Placeholder 4"/>
          <p:cNvSpPr>
            <a:spLocks noGrp="1"/>
          </p:cNvSpPr>
          <p:nvPr>
            <p:ph idx="1"/>
          </p:nvPr>
        </p:nvSpPr>
        <p:spPr>
          <a:xfrm>
            <a:off x="1055913" y="940527"/>
            <a:ext cx="11299371" cy="1528353"/>
          </a:xfrm>
        </p:spPr>
        <p:txBody>
          <a:bodyPr>
            <a:normAutofit fontScale="32500" lnSpcReduction="20000"/>
          </a:bodyPr>
          <a:lstStyle/>
          <a:p>
            <a:pPr marL="0" indent="0">
              <a:buNone/>
            </a:pPr>
            <a:r>
              <a:rPr lang="en-US" dirty="0"/>
              <a:t> </a:t>
            </a:r>
            <a:r>
              <a:rPr lang="en-US" dirty="0" smtClean="0"/>
              <a:t>       </a:t>
            </a:r>
            <a:r>
              <a:rPr lang="en-US" sz="6400" dirty="0" smtClean="0"/>
              <a:t>         </a:t>
            </a:r>
            <a:r>
              <a:rPr lang="en-US" sz="6400" b="1" i="1" dirty="0"/>
              <a:t>select </a:t>
            </a:r>
            <a:r>
              <a:rPr lang="en-US" sz="6400" b="1" i="1" dirty="0" err="1"/>
              <a:t>A.cust_full_name</a:t>
            </a:r>
            <a:r>
              <a:rPr lang="en-US" sz="6400" b="1" i="1" dirty="0"/>
              <a:t>, </a:t>
            </a:r>
            <a:r>
              <a:rPr lang="en-US" sz="6400" b="1" i="1" dirty="0" err="1" smtClean="0"/>
              <a:t>B.email</a:t>
            </a:r>
            <a:endParaRPr lang="en-US" sz="6400" b="1" i="1" dirty="0" smtClean="0"/>
          </a:p>
          <a:p>
            <a:pPr marL="0" indent="0">
              <a:buNone/>
            </a:pPr>
            <a:r>
              <a:rPr lang="en-US" sz="6400" b="1" i="1" dirty="0"/>
              <a:t> </a:t>
            </a:r>
            <a:r>
              <a:rPr lang="en-US" sz="6400" b="1" i="1" dirty="0" smtClean="0"/>
              <a:t>           from </a:t>
            </a:r>
            <a:r>
              <a:rPr lang="en-US" sz="6400" b="1" i="1" dirty="0"/>
              <a:t>Customers as </a:t>
            </a:r>
            <a:r>
              <a:rPr lang="en-US" sz="6400" b="1" i="1" dirty="0" smtClean="0"/>
              <a:t>A</a:t>
            </a:r>
          </a:p>
          <a:p>
            <a:pPr marL="0" indent="0">
              <a:buNone/>
            </a:pPr>
            <a:r>
              <a:rPr lang="en-US" sz="6400" b="1" i="1" dirty="0"/>
              <a:t> </a:t>
            </a:r>
            <a:r>
              <a:rPr lang="en-US" sz="6400" b="1" i="1" dirty="0" smtClean="0"/>
              <a:t>          left </a:t>
            </a:r>
            <a:r>
              <a:rPr lang="en-US" sz="6400" b="1" i="1" dirty="0"/>
              <a:t>join </a:t>
            </a:r>
            <a:r>
              <a:rPr lang="en-US" sz="6400" b="1" i="1" dirty="0" err="1"/>
              <a:t>NewsletterSubscribers</a:t>
            </a:r>
            <a:r>
              <a:rPr lang="en-US" sz="6400" b="1" i="1" dirty="0"/>
              <a:t> as B on </a:t>
            </a:r>
            <a:r>
              <a:rPr lang="en-US" sz="6400" b="1" i="1" dirty="0" err="1"/>
              <a:t>A.cust_email</a:t>
            </a:r>
            <a:r>
              <a:rPr lang="en-US" sz="6400" b="1" i="1" dirty="0"/>
              <a:t> = </a:t>
            </a:r>
            <a:r>
              <a:rPr lang="en-US" sz="6400" b="1" i="1" dirty="0" err="1" smtClean="0"/>
              <a:t>B.email</a:t>
            </a:r>
            <a:endParaRPr lang="en-US" sz="6400" b="1" i="1" dirty="0" smtClean="0"/>
          </a:p>
          <a:p>
            <a:pPr marL="0" indent="0">
              <a:buNone/>
            </a:pPr>
            <a:r>
              <a:rPr lang="en-US" sz="6400" b="1" i="1" dirty="0"/>
              <a:t> </a:t>
            </a:r>
            <a:r>
              <a:rPr lang="en-US" sz="6400" b="1" i="1" dirty="0" smtClean="0"/>
              <a:t>          where </a:t>
            </a:r>
            <a:r>
              <a:rPr lang="en-US" sz="6400" b="1" i="1" dirty="0" err="1"/>
              <a:t>B.email</a:t>
            </a:r>
            <a:r>
              <a:rPr lang="en-US" sz="6400" b="1" i="1" dirty="0"/>
              <a:t> is null;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94" y="2351314"/>
            <a:ext cx="10337074" cy="4075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8324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629" y="0"/>
            <a:ext cx="10515600" cy="580571"/>
          </a:xfrm>
        </p:spPr>
        <p:txBody>
          <a:bodyPr>
            <a:normAutofit fontScale="90000"/>
          </a:bodyPr>
          <a:lstStyle/>
          <a:p>
            <a:r>
              <a:rPr lang="en-US" dirty="0" smtClean="0">
                <a:latin typeface="Times New Roman" panose="02020603050405020304" pitchFamily="18" charset="0"/>
                <a:cs typeface="Times New Roman" panose="02020603050405020304" pitchFamily="18" charset="0"/>
              </a:rPr>
              <a:t>Inserting Values on Table 1: Customers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31798" y="580571"/>
            <a:ext cx="11469915" cy="6277429"/>
          </a:xfrm>
        </p:spPr>
        <p:txBody>
          <a:bodyPr>
            <a:normAutofit fontScale="55000" lnSpcReduction="20000"/>
          </a:bodyPr>
          <a:lstStyle/>
          <a:p>
            <a:r>
              <a:rPr lang="en-US" sz="3300" dirty="0" smtClean="0"/>
              <a:t>To insert ten values on the Customers table, executed the query as</a:t>
            </a:r>
          </a:p>
          <a:p>
            <a:pPr marL="0" indent="0">
              <a:buNone/>
            </a:pPr>
            <a:r>
              <a:rPr lang="en-US" dirty="0"/>
              <a:t> </a:t>
            </a:r>
            <a:r>
              <a:rPr lang="en-US" dirty="0" smtClean="0"/>
              <a:t>            </a:t>
            </a:r>
            <a:r>
              <a:rPr lang="en-US" sz="2900" b="1" i="1" dirty="0" smtClean="0"/>
              <a:t>    </a:t>
            </a:r>
            <a:r>
              <a:rPr lang="en-US" sz="2900" b="1" i="1" dirty="0"/>
              <a:t>INSERT INTO Customers </a:t>
            </a:r>
            <a:endParaRPr lang="en-US" sz="2900" b="1" i="1" dirty="0" smtClean="0"/>
          </a:p>
          <a:p>
            <a:pPr marL="0" indent="0">
              <a:buNone/>
            </a:pPr>
            <a:r>
              <a:rPr lang="en-US" sz="2900" b="1" i="1" dirty="0"/>
              <a:t> </a:t>
            </a:r>
            <a:r>
              <a:rPr lang="en-US" sz="2900" b="1" i="1" dirty="0" smtClean="0"/>
              <a:t>              (</a:t>
            </a:r>
            <a:r>
              <a:rPr lang="en-US" sz="2900" b="1" i="1" dirty="0" err="1"/>
              <a:t>cust_first_name</a:t>
            </a:r>
            <a:r>
              <a:rPr lang="en-US" sz="2900" b="1" i="1" dirty="0"/>
              <a:t>, </a:t>
            </a:r>
            <a:r>
              <a:rPr lang="en-US" sz="2900" b="1" i="1" dirty="0" err="1"/>
              <a:t>cust_last_name</a:t>
            </a:r>
            <a:r>
              <a:rPr lang="en-US" sz="2900" b="1" i="1" dirty="0"/>
              <a:t>, </a:t>
            </a:r>
            <a:r>
              <a:rPr lang="en-US" sz="2900" b="1" i="1" dirty="0" err="1"/>
              <a:t>cust_dob</a:t>
            </a:r>
            <a:r>
              <a:rPr lang="en-US" sz="2900" b="1" i="1" dirty="0"/>
              <a:t>, </a:t>
            </a:r>
            <a:r>
              <a:rPr lang="en-US" sz="2900" b="1" i="1" dirty="0" err="1"/>
              <a:t>cust_gender</a:t>
            </a:r>
            <a:r>
              <a:rPr lang="en-US" sz="2900" b="1" i="1" dirty="0"/>
              <a:t>, </a:t>
            </a:r>
            <a:r>
              <a:rPr lang="en-US" sz="2900" b="1" i="1" dirty="0" err="1"/>
              <a:t>cust_email</a:t>
            </a:r>
            <a:r>
              <a:rPr lang="en-US" sz="2900" b="1" i="1" dirty="0"/>
              <a:t>, </a:t>
            </a:r>
            <a:r>
              <a:rPr lang="en-US" sz="2900" b="1" i="1" dirty="0" err="1"/>
              <a:t>cust_phone</a:t>
            </a:r>
            <a:r>
              <a:rPr lang="en-US" sz="2900" b="1" i="1" dirty="0"/>
              <a:t>, </a:t>
            </a:r>
            <a:r>
              <a:rPr lang="en-US" sz="2900" b="1" i="1" dirty="0" err="1"/>
              <a:t>cust_street_address</a:t>
            </a:r>
            <a:r>
              <a:rPr lang="en-US" sz="2900" b="1" i="1" dirty="0"/>
              <a:t>, </a:t>
            </a:r>
            <a:r>
              <a:rPr lang="en-US" sz="2900" b="1" i="1" dirty="0" err="1"/>
              <a:t>cust_city</a:t>
            </a:r>
            <a:r>
              <a:rPr lang="en-US" sz="2900" b="1" i="1" dirty="0"/>
              <a:t>, </a:t>
            </a:r>
            <a:r>
              <a:rPr lang="en-US" sz="2900" b="1" i="1" dirty="0" err="1"/>
              <a:t>cust_state</a:t>
            </a:r>
            <a:r>
              <a:rPr lang="en-US" sz="2900" b="1" i="1" dirty="0"/>
              <a:t>, </a:t>
            </a:r>
            <a:r>
              <a:rPr lang="en-US" sz="2900" b="1" i="1" dirty="0" err="1"/>
              <a:t>cust_country</a:t>
            </a:r>
            <a:r>
              <a:rPr lang="en-US" sz="2900" b="1" i="1" dirty="0"/>
              <a:t>, </a:t>
            </a:r>
            <a:r>
              <a:rPr lang="en-US" sz="2900" b="1" i="1" dirty="0" err="1" smtClean="0"/>
              <a:t>cust_zip</a:t>
            </a:r>
            <a:r>
              <a:rPr lang="en-US" sz="2900" b="1" i="1" dirty="0" smtClean="0"/>
              <a:t>)</a:t>
            </a:r>
          </a:p>
          <a:p>
            <a:pPr marL="0" indent="0">
              <a:buNone/>
            </a:pPr>
            <a:r>
              <a:rPr lang="en-US" sz="2900" b="1" i="1" dirty="0" smtClean="0"/>
              <a:t>                VALUES </a:t>
            </a:r>
          </a:p>
          <a:p>
            <a:pPr marL="0" indent="0">
              <a:buNone/>
            </a:pPr>
            <a:r>
              <a:rPr lang="en-US" sz="2900" b="1" i="1" dirty="0" smtClean="0"/>
              <a:t>                (</a:t>
            </a:r>
            <a:r>
              <a:rPr lang="en-US" sz="2900" b="1" i="1" dirty="0"/>
              <a:t>'Alice', 'Johnson', '1990-05-12', 'Female', 'alice.johnson@yopmail.com', '9876543210', '123 Main St', 'New York', 'NY', 'USA', '10001</a:t>
            </a:r>
            <a:r>
              <a:rPr lang="en-US" sz="2900" b="1" i="1" dirty="0" smtClean="0"/>
              <a:t>'),</a:t>
            </a:r>
          </a:p>
          <a:p>
            <a:pPr marL="0" indent="0">
              <a:buNone/>
            </a:pPr>
            <a:r>
              <a:rPr lang="en-US" sz="2900" b="1" i="1" dirty="0" smtClean="0"/>
              <a:t>                (</a:t>
            </a:r>
            <a:r>
              <a:rPr lang="en-US" sz="2900" b="1" i="1" dirty="0"/>
              <a:t>'Bob', 'Smith', '1985-08-23', 'Male', 'bob.smith@yopmail.com', '9876543211', '456 Oak Ave', 'Los Angeles', 'CA', 'USA', '90001</a:t>
            </a:r>
            <a:r>
              <a:rPr lang="en-US" sz="2900" b="1" i="1" dirty="0" smtClean="0"/>
              <a:t>'),</a:t>
            </a:r>
          </a:p>
          <a:p>
            <a:pPr marL="0" indent="0">
              <a:buNone/>
            </a:pPr>
            <a:r>
              <a:rPr lang="en-US" sz="2900" b="1" i="1" dirty="0" smtClean="0"/>
              <a:t>                (</a:t>
            </a:r>
            <a:r>
              <a:rPr lang="en-US" sz="2900" b="1" i="1" dirty="0"/>
              <a:t>'Charlie', 'Brown', '1992-12-15', 'Male', 'charlie.brown@yopmail.com', '9876543212', '789 Pine Rd', 'Chicago', 'IL', 'USA', '60601</a:t>
            </a:r>
            <a:r>
              <a:rPr lang="en-US" sz="2900" b="1" i="1" dirty="0" smtClean="0"/>
              <a:t>'),</a:t>
            </a:r>
          </a:p>
          <a:p>
            <a:pPr marL="0" indent="0">
              <a:buNone/>
            </a:pPr>
            <a:r>
              <a:rPr lang="en-US" sz="2900" b="1" i="1" dirty="0" smtClean="0"/>
              <a:t>                (</a:t>
            </a:r>
            <a:r>
              <a:rPr lang="en-US" sz="2900" b="1" i="1" dirty="0"/>
              <a:t>'Diana', 'Prince', '1988-03-30', 'Female', 'diana.prince@yopmail.com', '9876543213', '321 Elm St', 'Houston', 'TX', 'USA', '77001</a:t>
            </a:r>
            <a:r>
              <a:rPr lang="en-US" sz="2900" b="1" i="1" dirty="0" smtClean="0"/>
              <a:t>'),</a:t>
            </a:r>
          </a:p>
          <a:p>
            <a:pPr marL="0" indent="0">
              <a:buNone/>
            </a:pPr>
            <a:r>
              <a:rPr lang="en-US" sz="2900" b="1" i="1" dirty="0" smtClean="0"/>
              <a:t>                (</a:t>
            </a:r>
            <a:r>
              <a:rPr lang="en-US" sz="2900" b="1" i="1" dirty="0"/>
              <a:t>'Ethan', 'Hunt', '1979-11-20', 'Male', 'ethan.hunt@yopmail.com', '9876543214', '654 Cedar Ln', 'Phoenix', 'AZ', 'USA', '85001</a:t>
            </a:r>
            <a:r>
              <a:rPr lang="en-US" sz="2900" b="1" i="1" dirty="0" smtClean="0"/>
              <a:t>'),</a:t>
            </a:r>
          </a:p>
          <a:p>
            <a:pPr marL="0" indent="0">
              <a:buNone/>
            </a:pPr>
            <a:r>
              <a:rPr lang="en-US" sz="2900" b="1" i="1" dirty="0" smtClean="0"/>
              <a:t>                (</a:t>
            </a:r>
            <a:r>
              <a:rPr lang="en-US" sz="2900" b="1" i="1" dirty="0"/>
              <a:t>'Fiona', 'Gallagher', '1993-07-10', 'Female', 'fiona.gallagher@yopmail.com', '9876543215', '147 Maple </a:t>
            </a:r>
            <a:r>
              <a:rPr lang="en-US" sz="2900" b="1" i="1" dirty="0" err="1"/>
              <a:t>Dr</a:t>
            </a:r>
            <a:r>
              <a:rPr lang="en-US" sz="2900" b="1" i="1" dirty="0"/>
              <a:t>', 'Philadelphia', 'PA', 'USA', '19101</a:t>
            </a:r>
            <a:r>
              <a:rPr lang="en-US" sz="2900" b="1" i="1" dirty="0" smtClean="0"/>
              <a:t>'),</a:t>
            </a:r>
          </a:p>
          <a:p>
            <a:pPr marL="0" indent="0">
              <a:buNone/>
            </a:pPr>
            <a:r>
              <a:rPr lang="en-US" sz="2900" b="1" i="1" dirty="0" smtClean="0"/>
              <a:t>                (</a:t>
            </a:r>
            <a:r>
              <a:rPr lang="en-US" sz="2900" b="1" i="1" dirty="0"/>
              <a:t>'George', 'Martin', '1980-01-05', 'Male', 'george.martin@yopmail.com', '9876543216', '258 Birch Blvd', 'San Antonio', 'TX', 'USA', '78201</a:t>
            </a:r>
            <a:r>
              <a:rPr lang="en-US" sz="2900" b="1" i="1" dirty="0" smtClean="0"/>
              <a:t>'),</a:t>
            </a:r>
          </a:p>
          <a:p>
            <a:pPr marL="0" indent="0">
              <a:buNone/>
            </a:pPr>
            <a:r>
              <a:rPr lang="en-US" sz="2900" b="1" i="1" dirty="0" smtClean="0"/>
              <a:t>                (</a:t>
            </a:r>
            <a:r>
              <a:rPr lang="en-US" sz="2900" b="1" i="1" dirty="0"/>
              <a:t>'Hannah', 'Lee', '1995-06-18', 'Female', 'hannah.lee@yopmail.com', '9876543217', '369 Willow Way', 'San Diego', 'CA', 'USA', '92101</a:t>
            </a:r>
            <a:r>
              <a:rPr lang="en-US" sz="2900" b="1" i="1" dirty="0" smtClean="0"/>
              <a:t>'),</a:t>
            </a:r>
          </a:p>
          <a:p>
            <a:pPr marL="0" indent="0">
              <a:buNone/>
            </a:pPr>
            <a:r>
              <a:rPr lang="en-US" sz="2900" b="1" i="1" dirty="0" smtClean="0"/>
              <a:t>                (</a:t>
            </a:r>
            <a:r>
              <a:rPr lang="en-US" sz="2900" b="1" i="1" dirty="0"/>
              <a:t>'Ivan', '</a:t>
            </a:r>
            <a:r>
              <a:rPr lang="en-US" sz="2900" b="1" i="1" dirty="0" err="1"/>
              <a:t>Petrov</a:t>
            </a:r>
            <a:r>
              <a:rPr lang="en-US" sz="2900" b="1" i="1" dirty="0"/>
              <a:t>', '1987-09-09', 'Male', 'ivan.petrov@yopmail.com', '9876543218', '753 Aspen Cir', 'Dallas', 'TX', 'USA', '75201</a:t>
            </a:r>
            <a:r>
              <a:rPr lang="en-US" sz="2900" b="1" i="1" dirty="0" smtClean="0"/>
              <a:t>'),</a:t>
            </a:r>
          </a:p>
          <a:p>
            <a:pPr marL="0" indent="0">
              <a:buNone/>
            </a:pPr>
            <a:r>
              <a:rPr lang="en-US" sz="2900" b="1" i="1" dirty="0" smtClean="0"/>
              <a:t>                (</a:t>
            </a:r>
            <a:r>
              <a:rPr lang="en-US" sz="2900" b="1" i="1" dirty="0"/>
              <a:t>'Julia', 'Roberts', '1991-02-25', 'Female', 'julia.roberts@yopmail.com', '9876543219', '951 Poplar St', 'San Jose', 'CA', 'USA', '95101');</a:t>
            </a:r>
          </a:p>
        </p:txBody>
      </p:sp>
    </p:spTree>
    <p:extLst>
      <p:ext uri="{BB962C8B-B14F-4D97-AF65-F5344CB8AC3E}">
        <p14:creationId xmlns:p14="http://schemas.microsoft.com/office/powerpoint/2010/main" val="13902365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926079"/>
            <a:ext cx="9144000" cy="1018903"/>
          </a:xfrm>
        </p:spPr>
        <p:txBody>
          <a:bodyPr/>
          <a:lstStyle/>
          <a:p>
            <a:r>
              <a:rPr lang="en-US" dirty="0" smtClean="0">
                <a:latin typeface="Times New Roman" panose="02020603050405020304" pitchFamily="18" charset="0"/>
                <a:cs typeface="Times New Roman" panose="02020603050405020304" pitchFamily="18" charset="0"/>
              </a:rPr>
              <a:t>VIEWS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9730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Create View</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95425"/>
            <a:ext cx="10515600" cy="4351338"/>
          </a:xfrm>
        </p:spPr>
        <p:txBody>
          <a:bodyPr>
            <a:normAutofit lnSpcReduction="10000"/>
          </a:bodyPr>
          <a:lstStyle/>
          <a:p>
            <a:r>
              <a:rPr lang="en-US" dirty="0" smtClean="0"/>
              <a:t>To create the view, executed the query as</a:t>
            </a:r>
          </a:p>
          <a:p>
            <a:pPr marL="0" indent="0">
              <a:buNone/>
            </a:pPr>
            <a:r>
              <a:rPr lang="en-US" dirty="0"/>
              <a:t> </a:t>
            </a:r>
            <a:r>
              <a:rPr lang="en-US" dirty="0" smtClean="0"/>
              <a:t>           </a:t>
            </a:r>
            <a:r>
              <a:rPr lang="en-US" b="1" i="1" dirty="0" smtClean="0"/>
              <a:t>create </a:t>
            </a:r>
            <a:r>
              <a:rPr lang="en-US" b="1" i="1" dirty="0"/>
              <a:t>view </a:t>
            </a:r>
            <a:r>
              <a:rPr lang="en-US" b="1" i="1" dirty="0" err="1"/>
              <a:t>CustomerSalesSummary</a:t>
            </a:r>
            <a:r>
              <a:rPr lang="en-US" b="1" i="1" dirty="0"/>
              <a:t> as</a:t>
            </a:r>
          </a:p>
          <a:p>
            <a:pPr marL="0" indent="0">
              <a:buNone/>
            </a:pPr>
            <a:r>
              <a:rPr lang="en-US" b="1" i="1" dirty="0"/>
              <a:t>            select </a:t>
            </a:r>
          </a:p>
          <a:p>
            <a:pPr marL="0" indent="0">
              <a:buNone/>
            </a:pPr>
            <a:r>
              <a:rPr lang="en-US" b="1" i="1" dirty="0"/>
              <a:t>            </a:t>
            </a:r>
            <a:r>
              <a:rPr lang="en-US" b="1" i="1" dirty="0" err="1"/>
              <a:t>customer_email</a:t>
            </a:r>
            <a:r>
              <a:rPr lang="en-US" b="1" i="1" dirty="0"/>
              <a:t>,   </a:t>
            </a:r>
          </a:p>
          <a:p>
            <a:pPr marL="0" indent="0">
              <a:buNone/>
            </a:pPr>
            <a:r>
              <a:rPr lang="en-US" b="1" i="1" dirty="0"/>
              <a:t>           </a:t>
            </a:r>
            <a:r>
              <a:rPr lang="en-US" b="1" i="1" dirty="0" err="1"/>
              <a:t>customer_name</a:t>
            </a:r>
            <a:r>
              <a:rPr lang="en-US" b="1" i="1" dirty="0"/>
              <a:t>,</a:t>
            </a:r>
          </a:p>
          <a:p>
            <a:pPr marL="0" indent="0">
              <a:buNone/>
            </a:pPr>
            <a:r>
              <a:rPr lang="en-US" b="1" i="1" dirty="0"/>
              <a:t>           count(</a:t>
            </a:r>
            <a:r>
              <a:rPr lang="en-US" b="1" i="1" dirty="0" err="1"/>
              <a:t>order_id</a:t>
            </a:r>
            <a:r>
              <a:rPr lang="en-US" b="1" i="1" dirty="0"/>
              <a:t>) as </a:t>
            </a:r>
            <a:r>
              <a:rPr lang="en-US" b="1" i="1" dirty="0" err="1"/>
              <a:t>total_orders</a:t>
            </a:r>
            <a:r>
              <a:rPr lang="en-US" b="1" i="1" dirty="0"/>
              <a:t>,</a:t>
            </a:r>
          </a:p>
          <a:p>
            <a:pPr marL="0" indent="0">
              <a:buNone/>
            </a:pPr>
            <a:r>
              <a:rPr lang="en-US" b="1" i="1" dirty="0"/>
              <a:t>           sum(</a:t>
            </a:r>
            <a:r>
              <a:rPr lang="en-US" b="1" i="1" dirty="0" err="1"/>
              <a:t>grand_total</a:t>
            </a:r>
            <a:r>
              <a:rPr lang="en-US" b="1" i="1" dirty="0"/>
              <a:t>) as </a:t>
            </a:r>
            <a:r>
              <a:rPr lang="en-US" b="1" i="1" dirty="0" err="1"/>
              <a:t>total_sales</a:t>
            </a:r>
            <a:endParaRPr lang="en-US" b="1" i="1" dirty="0"/>
          </a:p>
          <a:p>
            <a:pPr marL="0" indent="0">
              <a:buNone/>
            </a:pPr>
            <a:r>
              <a:rPr lang="en-US" b="1" i="1" dirty="0"/>
              <a:t>           from </a:t>
            </a:r>
            <a:r>
              <a:rPr lang="en-US" b="1" i="1" dirty="0" err="1"/>
              <a:t>SalesOrder</a:t>
            </a:r>
            <a:endParaRPr lang="en-US" b="1" i="1" dirty="0"/>
          </a:p>
          <a:p>
            <a:pPr marL="0" indent="0">
              <a:buNone/>
            </a:pPr>
            <a:r>
              <a:rPr lang="en-US" b="1" i="1" dirty="0"/>
              <a:t>          group by </a:t>
            </a:r>
            <a:r>
              <a:rPr lang="en-US" b="1" i="1" dirty="0" err="1"/>
              <a:t>customer_email,customer_name</a:t>
            </a:r>
            <a:r>
              <a:rPr lang="en-US" b="1" i="1" dirty="0"/>
              <a:t>;</a:t>
            </a:r>
          </a:p>
          <a:p>
            <a:pPr marL="0" indent="0">
              <a:buNone/>
            </a:pPr>
            <a:endParaRPr lang="en-US" b="1" i="1" dirty="0"/>
          </a:p>
          <a:p>
            <a:pPr marL="0" indent="0">
              <a:buNone/>
            </a:pPr>
            <a:endParaRPr lang="en-US" b="1" i="1" dirty="0"/>
          </a:p>
        </p:txBody>
      </p:sp>
    </p:spTree>
    <p:extLst>
      <p:ext uri="{BB962C8B-B14F-4D97-AF65-F5344CB8AC3E}">
        <p14:creationId xmlns:p14="http://schemas.microsoft.com/office/powerpoint/2010/main" val="20042300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8" y="457200"/>
            <a:ext cx="6296296" cy="600891"/>
          </a:xfrm>
        </p:spPr>
        <p:txBody>
          <a:bodyPr>
            <a:normAutofit fontScale="90000"/>
          </a:bodyPr>
          <a:lstStyle/>
          <a:p>
            <a:r>
              <a:rPr lang="en-US" dirty="0" smtClean="0">
                <a:latin typeface="Times New Roman" panose="02020603050405020304" pitchFamily="18" charset="0"/>
                <a:cs typeface="Times New Roman" panose="02020603050405020304" pitchFamily="18" charset="0"/>
              </a:rPr>
              <a:t>Created Customer Sales Summary View</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261258" y="1965961"/>
            <a:ext cx="4376056" cy="1358537"/>
          </a:xfrm>
        </p:spPr>
        <p:txBody>
          <a:bodyPr>
            <a:normAutofit lnSpcReduction="10000"/>
          </a:bodyPr>
          <a:lstStyle/>
          <a:p>
            <a:r>
              <a:rPr lang="en-US" sz="1800" dirty="0" smtClean="0"/>
              <a:t>         - Created the Customer Sales </a:t>
            </a:r>
          </a:p>
          <a:p>
            <a:r>
              <a:rPr lang="en-US" sz="1800" dirty="0" smtClean="0"/>
              <a:t>Summary view by using some </a:t>
            </a:r>
          </a:p>
          <a:p>
            <a:r>
              <a:rPr lang="en-US" sz="1800" dirty="0" smtClean="0"/>
              <a:t>aggregate functions and group by. </a:t>
            </a:r>
          </a:p>
          <a:p>
            <a:r>
              <a:rPr lang="en-US" sz="1800" dirty="0"/>
              <a:t> </a:t>
            </a:r>
            <a:r>
              <a:rPr lang="en-US" sz="1800" dirty="0" smtClean="0"/>
              <a:t>        </a:t>
            </a:r>
            <a:endParaRPr lang="en-US" sz="1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1737" y="1358537"/>
            <a:ext cx="7720149" cy="51728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817585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View the Customer Sales Summary View</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95425"/>
            <a:ext cx="10515600" cy="4351338"/>
          </a:xfrm>
        </p:spPr>
        <p:txBody>
          <a:bodyPr>
            <a:normAutofit/>
          </a:bodyPr>
          <a:lstStyle/>
          <a:p>
            <a:r>
              <a:rPr lang="en-US" dirty="0" smtClean="0"/>
              <a:t>To view the Customer Sales Summary, executed the query as</a:t>
            </a:r>
          </a:p>
          <a:p>
            <a:pPr marL="0" indent="0">
              <a:buNone/>
            </a:pPr>
            <a:r>
              <a:rPr lang="en-US" dirty="0"/>
              <a:t> </a:t>
            </a:r>
            <a:r>
              <a:rPr lang="en-US" dirty="0" smtClean="0"/>
              <a:t>           </a:t>
            </a:r>
            <a:r>
              <a:rPr lang="en-US" b="1" i="1" dirty="0"/>
              <a:t>select * from </a:t>
            </a:r>
            <a:r>
              <a:rPr lang="en-US" b="1" i="1" dirty="0" err="1"/>
              <a:t>CustomerSalesSummary</a:t>
            </a:r>
            <a:r>
              <a:rPr lang="en-US" b="1" i="1" dirty="0"/>
              <a:t>;</a:t>
            </a:r>
          </a:p>
          <a:p>
            <a:pPr marL="0" indent="0">
              <a:buNone/>
            </a:pPr>
            <a:endParaRPr lang="en-US" b="1"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033" y="2573382"/>
            <a:ext cx="9096103" cy="3835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72800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926079"/>
            <a:ext cx="9144000" cy="1018903"/>
          </a:xfrm>
        </p:spPr>
        <p:txBody>
          <a:bodyPr/>
          <a:lstStyle/>
          <a:p>
            <a:r>
              <a:rPr lang="en-US" dirty="0" smtClean="0">
                <a:latin typeface="Times New Roman" panose="02020603050405020304" pitchFamily="18" charset="0"/>
                <a:cs typeface="Times New Roman" panose="02020603050405020304" pitchFamily="18" charset="0"/>
              </a:rPr>
              <a:t>Stored Procedures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16796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56120"/>
            <a:ext cx="11954692" cy="1189353"/>
          </a:xfrm>
        </p:spPr>
        <p:txBody>
          <a:bodyPr>
            <a:normAutofit/>
          </a:bodyPr>
          <a:lstStyle/>
          <a:p>
            <a:r>
              <a:rPr lang="en-US" dirty="0" smtClean="0">
                <a:latin typeface="Times New Roman" panose="02020603050405020304" pitchFamily="18" charset="0"/>
                <a:cs typeface="Times New Roman" panose="02020603050405020304" pitchFamily="18" charset="0"/>
              </a:rPr>
              <a:t>1. </a:t>
            </a:r>
            <a:r>
              <a:rPr lang="en-US" sz="3100" dirty="0">
                <a:latin typeface="Times New Roman" panose="02020603050405020304" pitchFamily="18" charset="0"/>
                <a:cs typeface="Times New Roman" panose="02020603050405020304" pitchFamily="18" charset="0"/>
              </a:rPr>
              <a:t>Create a stored procedure that retrieves a customer's total number of orders and total amount </a:t>
            </a:r>
            <a:r>
              <a:rPr lang="en-US" sz="3100" dirty="0" smtClean="0">
                <a:latin typeface="Times New Roman" panose="02020603050405020304" pitchFamily="18" charset="0"/>
                <a:cs typeface="Times New Roman" panose="02020603050405020304" pitchFamily="18" charset="0"/>
              </a:rPr>
              <a:t>spent based </a:t>
            </a:r>
            <a:r>
              <a:rPr lang="en-US" sz="3100" dirty="0">
                <a:latin typeface="Times New Roman" panose="02020603050405020304" pitchFamily="18" charset="0"/>
                <a:cs typeface="Times New Roman" panose="02020603050405020304" pitchFamily="18" charset="0"/>
              </a:rPr>
              <a:t>on their email</a:t>
            </a:r>
          </a:p>
        </p:txBody>
      </p:sp>
      <p:sp>
        <p:nvSpPr>
          <p:cNvPr id="5" name="Content Placeholder 4"/>
          <p:cNvSpPr>
            <a:spLocks noGrp="1"/>
          </p:cNvSpPr>
          <p:nvPr>
            <p:ph idx="1"/>
          </p:nvPr>
        </p:nvSpPr>
        <p:spPr>
          <a:xfrm>
            <a:off x="951411" y="1541419"/>
            <a:ext cx="10526486" cy="4976947"/>
          </a:xfrm>
        </p:spPr>
        <p:txBody>
          <a:bodyPr>
            <a:normAutofit fontScale="92500" lnSpcReduction="20000"/>
          </a:bodyPr>
          <a:lstStyle/>
          <a:p>
            <a:pPr marL="0" indent="0">
              <a:buNone/>
            </a:pPr>
            <a:r>
              <a:rPr lang="en-US" dirty="0"/>
              <a:t> </a:t>
            </a:r>
            <a:r>
              <a:rPr lang="en-US" dirty="0" smtClean="0"/>
              <a:t>       </a:t>
            </a:r>
            <a:r>
              <a:rPr lang="en-US" b="1" i="1" dirty="0" smtClean="0"/>
              <a:t>delimiter //</a:t>
            </a:r>
          </a:p>
          <a:p>
            <a:pPr marL="0" indent="0">
              <a:buNone/>
            </a:pPr>
            <a:r>
              <a:rPr lang="en-US" b="1" i="1" dirty="0"/>
              <a:t> </a:t>
            </a:r>
            <a:r>
              <a:rPr lang="en-US" b="1" i="1" dirty="0" smtClean="0"/>
              <a:t>       create </a:t>
            </a:r>
            <a:r>
              <a:rPr lang="en-US" b="1" i="1" dirty="0"/>
              <a:t>procedure </a:t>
            </a:r>
            <a:r>
              <a:rPr lang="en-US" b="1" i="1" dirty="0" err="1"/>
              <a:t>GetCustomerOrderSummary</a:t>
            </a:r>
            <a:r>
              <a:rPr lang="en-US" b="1" i="1" dirty="0"/>
              <a:t>(IN </a:t>
            </a:r>
            <a:r>
              <a:rPr lang="en-US" b="1" i="1" dirty="0" err="1"/>
              <a:t>customer_email</a:t>
            </a:r>
            <a:r>
              <a:rPr lang="en-US" b="1" i="1" dirty="0"/>
              <a:t> </a:t>
            </a:r>
            <a:r>
              <a:rPr lang="en-US" b="1" i="1" dirty="0" err="1"/>
              <a:t>varchar</a:t>
            </a:r>
            <a:r>
              <a:rPr lang="en-US" b="1" i="1" dirty="0"/>
              <a:t>(50</a:t>
            </a:r>
            <a:r>
              <a:rPr lang="en-US" b="1" i="1" dirty="0" smtClean="0"/>
              <a:t>))</a:t>
            </a:r>
          </a:p>
          <a:p>
            <a:pPr marL="0" indent="0">
              <a:buNone/>
            </a:pPr>
            <a:r>
              <a:rPr lang="en-US" b="1" i="1" dirty="0"/>
              <a:t> </a:t>
            </a:r>
            <a:r>
              <a:rPr lang="en-US" b="1" i="1" dirty="0" smtClean="0"/>
              <a:t>       begin</a:t>
            </a:r>
          </a:p>
          <a:p>
            <a:pPr marL="0" indent="0">
              <a:buNone/>
            </a:pPr>
            <a:r>
              <a:rPr lang="en-US" b="1" i="1" dirty="0"/>
              <a:t> </a:t>
            </a:r>
            <a:r>
              <a:rPr lang="en-US" b="1" i="1" dirty="0" smtClean="0"/>
              <a:t>       select</a:t>
            </a:r>
          </a:p>
          <a:p>
            <a:pPr marL="0" indent="0">
              <a:buNone/>
            </a:pPr>
            <a:r>
              <a:rPr lang="en-US" b="1" i="1" dirty="0"/>
              <a:t> </a:t>
            </a:r>
            <a:r>
              <a:rPr lang="en-US" b="1" i="1" dirty="0" smtClean="0"/>
              <a:t>      </a:t>
            </a:r>
            <a:r>
              <a:rPr lang="en-US" b="1" i="1" dirty="0" err="1" smtClean="0"/>
              <a:t>customer_email</a:t>
            </a:r>
            <a:r>
              <a:rPr lang="en-US" b="1" i="1" dirty="0" smtClean="0"/>
              <a:t>,</a:t>
            </a:r>
          </a:p>
          <a:p>
            <a:pPr marL="0" indent="0">
              <a:buNone/>
            </a:pPr>
            <a:r>
              <a:rPr lang="en-US" b="1" i="1" dirty="0"/>
              <a:t> </a:t>
            </a:r>
            <a:r>
              <a:rPr lang="en-US" b="1" i="1" dirty="0" smtClean="0"/>
              <a:t>      </a:t>
            </a:r>
            <a:r>
              <a:rPr lang="en-US" b="1" i="1" dirty="0"/>
              <a:t>count(</a:t>
            </a:r>
            <a:r>
              <a:rPr lang="en-US" b="1" i="1" dirty="0" err="1"/>
              <a:t>order_id</a:t>
            </a:r>
            <a:r>
              <a:rPr lang="en-US" b="1" i="1" dirty="0"/>
              <a:t>) as </a:t>
            </a:r>
            <a:r>
              <a:rPr lang="en-US" b="1" i="1" dirty="0" err="1"/>
              <a:t>total_orders</a:t>
            </a:r>
            <a:r>
              <a:rPr lang="en-US" b="1" i="1" dirty="0" smtClean="0"/>
              <a:t>,</a:t>
            </a:r>
          </a:p>
          <a:p>
            <a:pPr marL="0" indent="0">
              <a:buNone/>
            </a:pPr>
            <a:r>
              <a:rPr lang="en-US" b="1" i="1" dirty="0"/>
              <a:t> </a:t>
            </a:r>
            <a:r>
              <a:rPr lang="en-US" b="1" i="1" dirty="0" smtClean="0"/>
              <a:t>      </a:t>
            </a:r>
            <a:r>
              <a:rPr lang="en-US" b="1" i="1" dirty="0"/>
              <a:t>sum(</a:t>
            </a:r>
            <a:r>
              <a:rPr lang="en-US" b="1" i="1" dirty="0" err="1"/>
              <a:t>grand_total</a:t>
            </a:r>
            <a:r>
              <a:rPr lang="en-US" b="1" i="1" dirty="0"/>
              <a:t>) as </a:t>
            </a:r>
            <a:r>
              <a:rPr lang="en-US" b="1" i="1" dirty="0" err="1" smtClean="0"/>
              <a:t>total_spent</a:t>
            </a:r>
            <a:endParaRPr lang="en-US" b="1" i="1" dirty="0" smtClean="0"/>
          </a:p>
          <a:p>
            <a:pPr marL="0" indent="0">
              <a:buNone/>
            </a:pPr>
            <a:r>
              <a:rPr lang="en-US" b="1" i="1" dirty="0" smtClean="0"/>
              <a:t>       from </a:t>
            </a:r>
            <a:r>
              <a:rPr lang="en-US" b="1" i="1" dirty="0" err="1" smtClean="0"/>
              <a:t>SalesOrder</a:t>
            </a:r>
            <a:endParaRPr lang="en-US" b="1" i="1" dirty="0" smtClean="0"/>
          </a:p>
          <a:p>
            <a:pPr marL="0" indent="0">
              <a:buNone/>
            </a:pPr>
            <a:r>
              <a:rPr lang="en-US" b="1" i="1" dirty="0" smtClean="0"/>
              <a:t>       group </a:t>
            </a:r>
            <a:r>
              <a:rPr lang="en-US" b="1" i="1" dirty="0"/>
              <a:t>by </a:t>
            </a:r>
            <a:r>
              <a:rPr lang="en-US" b="1" i="1" dirty="0" err="1"/>
              <a:t>customer_email</a:t>
            </a:r>
            <a:r>
              <a:rPr lang="en-US" b="1" i="1" dirty="0" smtClean="0"/>
              <a:t>;</a:t>
            </a:r>
          </a:p>
          <a:p>
            <a:pPr marL="0" indent="0">
              <a:buNone/>
            </a:pPr>
            <a:r>
              <a:rPr lang="en-US" b="1" i="1" dirty="0"/>
              <a:t> </a:t>
            </a:r>
            <a:r>
              <a:rPr lang="en-US" b="1" i="1" dirty="0" smtClean="0"/>
              <a:t>      end //</a:t>
            </a:r>
          </a:p>
          <a:p>
            <a:pPr marL="0" indent="0">
              <a:buNone/>
            </a:pPr>
            <a:r>
              <a:rPr lang="en-US" b="1" i="1" dirty="0"/>
              <a:t> </a:t>
            </a:r>
            <a:r>
              <a:rPr lang="en-US" b="1" i="1" dirty="0" smtClean="0"/>
              <a:t>      delimiter </a:t>
            </a:r>
            <a:r>
              <a:rPr lang="en-US" b="1" i="1" dirty="0"/>
              <a:t>; </a:t>
            </a:r>
          </a:p>
        </p:txBody>
      </p:sp>
    </p:spTree>
    <p:extLst>
      <p:ext uri="{BB962C8B-B14F-4D97-AF65-F5344CB8AC3E}">
        <p14:creationId xmlns:p14="http://schemas.microsoft.com/office/powerpoint/2010/main" val="5989838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0526" y="600891"/>
            <a:ext cx="10032273" cy="55760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93424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56120"/>
            <a:ext cx="11954692" cy="1189353"/>
          </a:xfrm>
        </p:spPr>
        <p:txBody>
          <a:bodyPr>
            <a:normAutofit/>
          </a:bodyPr>
          <a:lstStyle/>
          <a:p>
            <a:r>
              <a:rPr lang="en-US" dirty="0" smtClean="0">
                <a:latin typeface="Times New Roman" panose="02020603050405020304" pitchFamily="18" charset="0"/>
                <a:cs typeface="Times New Roman" panose="02020603050405020304" pitchFamily="18" charset="0"/>
              </a:rPr>
              <a:t>1. </a:t>
            </a:r>
            <a:r>
              <a:rPr lang="en-US" dirty="0" smtClean="0">
                <a:latin typeface="Times New Roman" panose="02020603050405020304" pitchFamily="18" charset="0"/>
                <a:cs typeface="Times New Roman" panose="02020603050405020304" pitchFamily="18" charset="0"/>
              </a:rPr>
              <a:t>To call and use the created stored procedure</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951411" y="1345473"/>
            <a:ext cx="10526486" cy="5172893"/>
          </a:xfrm>
        </p:spPr>
        <p:txBody>
          <a:bodyPr>
            <a:normAutofit/>
          </a:bodyPr>
          <a:lstStyle/>
          <a:p>
            <a:pPr marL="0" indent="0">
              <a:buNone/>
            </a:pPr>
            <a:r>
              <a:rPr lang="en-US" dirty="0"/>
              <a:t> </a:t>
            </a:r>
            <a:r>
              <a:rPr lang="en-US" dirty="0" smtClean="0"/>
              <a:t>       </a:t>
            </a:r>
            <a:r>
              <a:rPr lang="en-US" b="1" i="1" dirty="0"/>
              <a:t>call </a:t>
            </a:r>
            <a:r>
              <a:rPr lang="en-US" b="1" i="1" dirty="0" err="1"/>
              <a:t>GetCustomerOrderSummary</a:t>
            </a:r>
            <a:r>
              <a:rPr lang="en-US" b="1" i="1" dirty="0"/>
              <a:t>('alice.johnson@example.com</a:t>
            </a:r>
            <a:r>
              <a:rPr lang="en-US" b="1" i="1" dirty="0" smtClean="0"/>
              <a:t>');</a:t>
            </a:r>
            <a:br>
              <a:rPr lang="en-US" b="1" i="1" dirty="0" smtClean="0"/>
            </a:br>
            <a:endParaRPr lang="en-US" b="1"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671" y="2256745"/>
            <a:ext cx="10937966" cy="4261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70194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56120"/>
            <a:ext cx="11954692" cy="1189353"/>
          </a:xfrm>
        </p:spPr>
        <p:txBody>
          <a:bodyPr>
            <a:normAutofit/>
          </a:bodyPr>
          <a:lstStyle/>
          <a:p>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sz="3100" dirty="0" smtClean="0">
                <a:latin typeface="Times New Roman" panose="02020603050405020304" pitchFamily="18" charset="0"/>
                <a:cs typeface="Times New Roman" panose="02020603050405020304" pitchFamily="18" charset="0"/>
              </a:rPr>
              <a:t>Write a procedure to insert a new product into Products table</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951411" y="1045029"/>
            <a:ext cx="10526486" cy="5473337"/>
          </a:xfrm>
        </p:spPr>
        <p:txBody>
          <a:bodyPr>
            <a:normAutofit fontScale="70000" lnSpcReduction="20000"/>
          </a:bodyPr>
          <a:lstStyle/>
          <a:p>
            <a:pPr marL="0" indent="0">
              <a:buNone/>
            </a:pPr>
            <a:r>
              <a:rPr lang="en-US" dirty="0"/>
              <a:t> </a:t>
            </a:r>
            <a:r>
              <a:rPr lang="en-US" dirty="0" smtClean="0"/>
              <a:t>       </a:t>
            </a:r>
            <a:r>
              <a:rPr lang="en-US" dirty="0" smtClean="0"/>
              <a:t> </a:t>
            </a:r>
            <a:r>
              <a:rPr lang="en-US" b="1" i="1" dirty="0" smtClean="0"/>
              <a:t>delimiter //</a:t>
            </a:r>
          </a:p>
          <a:p>
            <a:pPr marL="0" indent="0">
              <a:buNone/>
            </a:pPr>
            <a:r>
              <a:rPr lang="en-US" b="1" i="1" dirty="0"/>
              <a:t> </a:t>
            </a:r>
            <a:r>
              <a:rPr lang="en-US" b="1" i="1" dirty="0" smtClean="0"/>
              <a:t>        create </a:t>
            </a:r>
            <a:r>
              <a:rPr lang="en-US" b="1" i="1" dirty="0"/>
              <a:t>procedure </a:t>
            </a:r>
            <a:r>
              <a:rPr lang="en-US" b="1" i="1" dirty="0" err="1" smtClean="0"/>
              <a:t>InsertProduct</a:t>
            </a:r>
            <a:r>
              <a:rPr lang="en-US" b="1" i="1" dirty="0" smtClean="0"/>
              <a:t>(</a:t>
            </a:r>
          </a:p>
          <a:p>
            <a:pPr marL="0" indent="0">
              <a:buNone/>
            </a:pPr>
            <a:r>
              <a:rPr lang="en-US" b="1" i="1" dirty="0"/>
              <a:t> </a:t>
            </a:r>
            <a:r>
              <a:rPr lang="en-US" b="1" i="1" dirty="0" smtClean="0"/>
              <a:t>        IN </a:t>
            </a:r>
            <a:r>
              <a:rPr lang="en-US" b="1" i="1" dirty="0" err="1"/>
              <a:t>prod_id</a:t>
            </a:r>
            <a:r>
              <a:rPr lang="en-US" b="1" i="1" dirty="0"/>
              <a:t> </a:t>
            </a:r>
            <a:r>
              <a:rPr lang="en-US" b="1" i="1" dirty="0" err="1"/>
              <a:t>int</a:t>
            </a:r>
            <a:r>
              <a:rPr lang="en-US" b="1" i="1" dirty="0" smtClean="0"/>
              <a:t>,</a:t>
            </a:r>
          </a:p>
          <a:p>
            <a:pPr marL="0" indent="0">
              <a:buNone/>
            </a:pPr>
            <a:r>
              <a:rPr lang="en-US" b="1" i="1" dirty="0"/>
              <a:t> </a:t>
            </a:r>
            <a:r>
              <a:rPr lang="en-US" b="1" i="1" dirty="0" smtClean="0"/>
              <a:t>        IN </a:t>
            </a:r>
            <a:r>
              <a:rPr lang="en-US" b="1" i="1" dirty="0" err="1"/>
              <a:t>prod_name</a:t>
            </a:r>
            <a:r>
              <a:rPr lang="en-US" b="1" i="1" dirty="0"/>
              <a:t> </a:t>
            </a:r>
            <a:r>
              <a:rPr lang="en-US" b="1" i="1" dirty="0" err="1"/>
              <a:t>varchar</a:t>
            </a:r>
            <a:r>
              <a:rPr lang="en-US" b="1" i="1" dirty="0"/>
              <a:t>(30</a:t>
            </a:r>
            <a:r>
              <a:rPr lang="en-US" b="1" i="1" dirty="0" smtClean="0"/>
              <a:t>),</a:t>
            </a:r>
          </a:p>
          <a:p>
            <a:pPr marL="0" indent="0">
              <a:buNone/>
            </a:pPr>
            <a:r>
              <a:rPr lang="en-US" b="1" i="1" dirty="0"/>
              <a:t> </a:t>
            </a:r>
            <a:r>
              <a:rPr lang="en-US" b="1" i="1" dirty="0" smtClean="0"/>
              <a:t>        IN </a:t>
            </a:r>
            <a:r>
              <a:rPr lang="en-US" b="1" i="1" dirty="0" err="1"/>
              <a:t>prod_type</a:t>
            </a:r>
            <a:r>
              <a:rPr lang="en-US" b="1" i="1" dirty="0"/>
              <a:t> </a:t>
            </a:r>
            <a:r>
              <a:rPr lang="en-US" b="1" i="1" dirty="0" err="1"/>
              <a:t>varchar</a:t>
            </a:r>
            <a:r>
              <a:rPr lang="en-US" b="1" i="1" dirty="0"/>
              <a:t>(30</a:t>
            </a:r>
            <a:r>
              <a:rPr lang="en-US" b="1" i="1" dirty="0" smtClean="0"/>
              <a:t>),</a:t>
            </a:r>
          </a:p>
          <a:p>
            <a:pPr marL="0" indent="0">
              <a:buNone/>
            </a:pPr>
            <a:r>
              <a:rPr lang="en-US" b="1" i="1" dirty="0"/>
              <a:t> </a:t>
            </a:r>
            <a:r>
              <a:rPr lang="en-US" b="1" i="1" dirty="0" smtClean="0"/>
              <a:t>        IN </a:t>
            </a:r>
            <a:r>
              <a:rPr lang="en-US" b="1" i="1" dirty="0" err="1"/>
              <a:t>prod_sku</a:t>
            </a:r>
            <a:r>
              <a:rPr lang="en-US" b="1" i="1" dirty="0"/>
              <a:t> </a:t>
            </a:r>
            <a:r>
              <a:rPr lang="en-US" b="1" i="1" dirty="0" err="1"/>
              <a:t>varchar</a:t>
            </a:r>
            <a:r>
              <a:rPr lang="en-US" b="1" i="1" dirty="0"/>
              <a:t>(30</a:t>
            </a:r>
            <a:r>
              <a:rPr lang="en-US" b="1" i="1" dirty="0" smtClean="0"/>
              <a:t>),</a:t>
            </a:r>
          </a:p>
          <a:p>
            <a:pPr marL="0" indent="0">
              <a:buNone/>
            </a:pPr>
            <a:r>
              <a:rPr lang="en-US" b="1" i="1" dirty="0"/>
              <a:t> </a:t>
            </a:r>
            <a:r>
              <a:rPr lang="en-US" b="1" i="1" dirty="0" smtClean="0"/>
              <a:t>        IN </a:t>
            </a:r>
            <a:r>
              <a:rPr lang="en-US" b="1" i="1" dirty="0" err="1"/>
              <a:t>prod_price</a:t>
            </a:r>
            <a:r>
              <a:rPr lang="en-US" b="1" i="1" dirty="0"/>
              <a:t> float</a:t>
            </a:r>
            <a:r>
              <a:rPr lang="en-US" b="1" i="1" dirty="0" smtClean="0"/>
              <a:t>,</a:t>
            </a:r>
          </a:p>
          <a:p>
            <a:pPr marL="0" indent="0">
              <a:buNone/>
            </a:pPr>
            <a:r>
              <a:rPr lang="en-US" b="1" i="1" dirty="0"/>
              <a:t> </a:t>
            </a:r>
            <a:r>
              <a:rPr lang="en-US" b="1" i="1" dirty="0" smtClean="0"/>
              <a:t>        IN </a:t>
            </a:r>
            <a:r>
              <a:rPr lang="en-US" b="1" i="1" dirty="0" err="1"/>
              <a:t>prod_qty</a:t>
            </a:r>
            <a:r>
              <a:rPr lang="en-US" b="1" i="1" dirty="0"/>
              <a:t> </a:t>
            </a:r>
            <a:r>
              <a:rPr lang="en-US" b="1" i="1" dirty="0" err="1"/>
              <a:t>int</a:t>
            </a:r>
            <a:r>
              <a:rPr lang="en-US" b="1" i="1" dirty="0" smtClean="0"/>
              <a:t>,</a:t>
            </a:r>
          </a:p>
          <a:p>
            <a:pPr marL="0" indent="0">
              <a:buNone/>
            </a:pPr>
            <a:r>
              <a:rPr lang="en-US" b="1" i="1" dirty="0"/>
              <a:t> </a:t>
            </a:r>
            <a:r>
              <a:rPr lang="en-US" b="1" i="1" dirty="0" smtClean="0"/>
              <a:t>        IN </a:t>
            </a:r>
            <a:r>
              <a:rPr lang="en-US" b="1" i="1" dirty="0" err="1"/>
              <a:t>prod_status</a:t>
            </a:r>
            <a:r>
              <a:rPr lang="en-US" b="1" i="1" dirty="0"/>
              <a:t> </a:t>
            </a:r>
            <a:r>
              <a:rPr lang="en-US" b="1" i="1" dirty="0" err="1"/>
              <a:t>varchar</a:t>
            </a:r>
            <a:r>
              <a:rPr lang="en-US" b="1" i="1" dirty="0"/>
              <a:t>(30</a:t>
            </a:r>
            <a:r>
              <a:rPr lang="en-US" b="1" i="1" dirty="0" smtClean="0"/>
              <a:t>))</a:t>
            </a:r>
          </a:p>
          <a:p>
            <a:pPr marL="0" indent="0">
              <a:buNone/>
            </a:pPr>
            <a:r>
              <a:rPr lang="en-US" b="1" i="1" dirty="0"/>
              <a:t> </a:t>
            </a:r>
            <a:r>
              <a:rPr lang="en-US" b="1" i="1" dirty="0" smtClean="0"/>
              <a:t>        begin</a:t>
            </a:r>
          </a:p>
          <a:p>
            <a:pPr marL="0" indent="0">
              <a:buNone/>
            </a:pPr>
            <a:r>
              <a:rPr lang="en-US" b="1" i="1" dirty="0"/>
              <a:t> </a:t>
            </a:r>
            <a:r>
              <a:rPr lang="en-US" b="1" i="1" dirty="0" smtClean="0"/>
              <a:t>         insert </a:t>
            </a:r>
            <a:r>
              <a:rPr lang="en-US" b="1" i="1" dirty="0"/>
              <a:t>into Products (</a:t>
            </a:r>
            <a:r>
              <a:rPr lang="en-US" b="1" i="1" dirty="0" err="1"/>
              <a:t>prod_id</a:t>
            </a:r>
            <a:r>
              <a:rPr lang="en-US" b="1" i="1" dirty="0"/>
              <a:t>, </a:t>
            </a:r>
            <a:r>
              <a:rPr lang="en-US" b="1" i="1" dirty="0" err="1"/>
              <a:t>prod_name</a:t>
            </a:r>
            <a:r>
              <a:rPr lang="en-US" b="1" i="1" dirty="0"/>
              <a:t>, </a:t>
            </a:r>
            <a:r>
              <a:rPr lang="en-US" b="1" i="1" dirty="0" err="1"/>
              <a:t>prod_type</a:t>
            </a:r>
            <a:r>
              <a:rPr lang="en-US" b="1" i="1" dirty="0"/>
              <a:t>, </a:t>
            </a:r>
            <a:r>
              <a:rPr lang="en-US" b="1" i="1" dirty="0" err="1"/>
              <a:t>prod_sku</a:t>
            </a:r>
            <a:r>
              <a:rPr lang="en-US" b="1" i="1" dirty="0"/>
              <a:t>, </a:t>
            </a:r>
            <a:r>
              <a:rPr lang="en-US" b="1" i="1" dirty="0" err="1"/>
              <a:t>prod_price</a:t>
            </a:r>
            <a:r>
              <a:rPr lang="en-US" b="1" i="1" dirty="0"/>
              <a:t>, </a:t>
            </a:r>
            <a:r>
              <a:rPr lang="en-US" b="1" i="1" dirty="0" err="1"/>
              <a:t>prod_qty</a:t>
            </a:r>
            <a:r>
              <a:rPr lang="en-US" b="1" i="1" dirty="0"/>
              <a:t>, </a:t>
            </a:r>
            <a:r>
              <a:rPr lang="en-US" b="1" i="1" dirty="0" err="1"/>
              <a:t>prod_status</a:t>
            </a:r>
            <a:r>
              <a:rPr lang="en-US" b="1" i="1" dirty="0" smtClean="0"/>
              <a:t>)</a:t>
            </a:r>
          </a:p>
          <a:p>
            <a:pPr marL="0" indent="0">
              <a:buNone/>
            </a:pPr>
            <a:r>
              <a:rPr lang="en-US" b="1" i="1" dirty="0"/>
              <a:t> </a:t>
            </a:r>
            <a:r>
              <a:rPr lang="en-US" b="1" i="1" dirty="0" smtClean="0"/>
              <a:t>         values</a:t>
            </a:r>
          </a:p>
          <a:p>
            <a:pPr marL="0" indent="0">
              <a:buNone/>
            </a:pPr>
            <a:r>
              <a:rPr lang="en-US" b="1" i="1" dirty="0"/>
              <a:t> </a:t>
            </a:r>
            <a:r>
              <a:rPr lang="en-US" b="1" i="1" dirty="0" smtClean="0"/>
              <a:t>         (</a:t>
            </a:r>
            <a:r>
              <a:rPr lang="en-US" b="1" i="1" dirty="0" err="1" smtClean="0"/>
              <a:t>prod_id</a:t>
            </a:r>
            <a:r>
              <a:rPr lang="en-US" b="1" i="1" dirty="0"/>
              <a:t>, </a:t>
            </a:r>
            <a:r>
              <a:rPr lang="en-US" b="1" i="1" dirty="0" err="1"/>
              <a:t>prod_name</a:t>
            </a:r>
            <a:r>
              <a:rPr lang="en-US" b="1" i="1" dirty="0"/>
              <a:t>, </a:t>
            </a:r>
            <a:r>
              <a:rPr lang="en-US" b="1" i="1" dirty="0" err="1"/>
              <a:t>prod_type</a:t>
            </a:r>
            <a:r>
              <a:rPr lang="en-US" b="1" i="1" dirty="0"/>
              <a:t>, </a:t>
            </a:r>
            <a:r>
              <a:rPr lang="en-US" b="1" i="1" dirty="0" err="1"/>
              <a:t>prod_sku</a:t>
            </a:r>
            <a:r>
              <a:rPr lang="en-US" b="1" i="1" dirty="0"/>
              <a:t>, </a:t>
            </a:r>
            <a:r>
              <a:rPr lang="en-US" b="1" i="1" dirty="0" err="1"/>
              <a:t>prod_price</a:t>
            </a:r>
            <a:r>
              <a:rPr lang="en-US" b="1" i="1" dirty="0"/>
              <a:t>, </a:t>
            </a:r>
            <a:r>
              <a:rPr lang="en-US" b="1" i="1" dirty="0" err="1"/>
              <a:t>prod_qty</a:t>
            </a:r>
            <a:r>
              <a:rPr lang="en-US" b="1" i="1" dirty="0"/>
              <a:t>, </a:t>
            </a:r>
            <a:r>
              <a:rPr lang="en-US" b="1" i="1" dirty="0" err="1"/>
              <a:t>prod_status</a:t>
            </a:r>
            <a:r>
              <a:rPr lang="en-US" b="1" i="1" dirty="0" smtClean="0"/>
              <a:t>);</a:t>
            </a:r>
          </a:p>
          <a:p>
            <a:pPr marL="0" indent="0">
              <a:buNone/>
            </a:pPr>
            <a:r>
              <a:rPr lang="en-US" b="1" i="1" dirty="0"/>
              <a:t> </a:t>
            </a:r>
            <a:r>
              <a:rPr lang="en-US" b="1" i="1" dirty="0" smtClean="0"/>
              <a:t>          end //</a:t>
            </a:r>
          </a:p>
          <a:p>
            <a:pPr marL="0" indent="0">
              <a:buNone/>
            </a:pPr>
            <a:r>
              <a:rPr lang="en-US" b="1" i="1" dirty="0"/>
              <a:t> </a:t>
            </a:r>
            <a:r>
              <a:rPr lang="en-US" b="1" i="1" dirty="0" smtClean="0"/>
              <a:t>         delimiter </a:t>
            </a:r>
            <a:r>
              <a:rPr lang="en-US" b="1" i="1" dirty="0"/>
              <a:t>;</a:t>
            </a:r>
            <a:endParaRPr lang="en-US" b="1" i="1" dirty="0"/>
          </a:p>
        </p:txBody>
      </p:sp>
    </p:spTree>
    <p:extLst>
      <p:ext uri="{BB962C8B-B14F-4D97-AF65-F5344CB8AC3E}">
        <p14:creationId xmlns:p14="http://schemas.microsoft.com/office/powerpoint/2010/main" val="25260972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212" y="522514"/>
            <a:ext cx="10280468" cy="56544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472462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14" y="452438"/>
            <a:ext cx="10537372" cy="534534"/>
          </a:xfrm>
        </p:spPr>
        <p:txBody>
          <a:bodyPr/>
          <a:lstStyle/>
          <a:p>
            <a:r>
              <a:rPr lang="en-US" dirty="0" smtClean="0">
                <a:latin typeface="Times New Roman" panose="02020603050405020304" pitchFamily="18" charset="0"/>
                <a:cs typeface="Times New Roman" panose="02020603050405020304" pitchFamily="18" charset="0"/>
              </a:rPr>
              <a:t>Inserted values on the Customers table</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520474" y="1191079"/>
            <a:ext cx="11874727" cy="598714"/>
          </a:xfrm>
        </p:spPr>
        <p:txBody>
          <a:bodyPr>
            <a:normAutofit/>
          </a:bodyPr>
          <a:lstStyle/>
          <a:p>
            <a:r>
              <a:rPr lang="en-US" sz="1800" dirty="0" smtClean="0"/>
              <a:t>- Inserted ten values in the Customers table</a:t>
            </a:r>
            <a:endParaRPr lang="en-US" sz="1800" dirty="0"/>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t="2330" b="2330"/>
          <a:stretch>
            <a:fillRect/>
          </a:stretch>
        </p:blipFill>
        <p:spPr>
          <a:xfrm>
            <a:off x="755650" y="1630363"/>
            <a:ext cx="10455275" cy="4873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185327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16932"/>
            <a:ext cx="11954692" cy="1189353"/>
          </a:xfrm>
        </p:spPr>
        <p:txBody>
          <a:bodyPr>
            <a:normAutofit/>
          </a:bodyPr>
          <a:lstStyle/>
          <a:p>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To call and use the created stored procedure</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951411" y="1345473"/>
            <a:ext cx="10526486" cy="5172893"/>
          </a:xfrm>
        </p:spPr>
        <p:txBody>
          <a:bodyPr>
            <a:normAutofit/>
          </a:bodyPr>
          <a:lstStyle/>
          <a:p>
            <a:pPr marL="0" indent="0">
              <a:buNone/>
            </a:pPr>
            <a:r>
              <a:rPr lang="en-US" dirty="0"/>
              <a:t> </a:t>
            </a:r>
            <a:r>
              <a:rPr lang="en-US" dirty="0" smtClean="0"/>
              <a:t>       </a:t>
            </a:r>
            <a:r>
              <a:rPr lang="en-US" b="1" i="1" dirty="0"/>
              <a:t>call </a:t>
            </a:r>
            <a:r>
              <a:rPr lang="en-US" b="1" i="1" dirty="0" err="1"/>
              <a:t>InsertProduct</a:t>
            </a:r>
            <a:r>
              <a:rPr lang="en-US" b="1" i="1" dirty="0"/>
              <a:t>(111,'Fitness Band','Electronics','SKU011', 59.99, 50, 'Available');</a:t>
            </a:r>
            <a:r>
              <a:rPr lang="en-US" b="1" i="1" dirty="0" smtClean="0"/>
              <a:t/>
            </a:r>
            <a:br>
              <a:rPr lang="en-US" b="1" i="1" dirty="0" smtClean="0"/>
            </a:br>
            <a:endParaRPr lang="en-US"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0" y="2377440"/>
            <a:ext cx="10559143" cy="3979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327101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56120"/>
            <a:ext cx="11954692" cy="1189353"/>
          </a:xfrm>
        </p:spPr>
        <p:txBody>
          <a:bodyPr>
            <a:normAutofit/>
          </a:bodyPr>
          <a:lstStyle/>
          <a:p>
            <a:r>
              <a:rPr lang="en-US" dirty="0" smtClean="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 </a:t>
            </a:r>
            <a:r>
              <a:rPr lang="en-US" sz="3100" dirty="0" smtClean="0">
                <a:latin typeface="Times New Roman" panose="02020603050405020304" pitchFamily="18" charset="0"/>
                <a:cs typeface="Times New Roman" panose="02020603050405020304" pitchFamily="18" charset="0"/>
              </a:rPr>
              <a:t>Create a procedure to get all orders made between two purchase dates</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951411" y="1045029"/>
            <a:ext cx="10526486" cy="5473337"/>
          </a:xfrm>
        </p:spPr>
        <p:txBody>
          <a:bodyPr>
            <a:normAutofit/>
          </a:bodyPr>
          <a:lstStyle/>
          <a:p>
            <a:pPr marL="0" indent="0">
              <a:buNone/>
            </a:pPr>
            <a:r>
              <a:rPr lang="en-US" dirty="0"/>
              <a:t> </a:t>
            </a:r>
            <a:r>
              <a:rPr lang="en-US" dirty="0" smtClean="0"/>
              <a:t>       </a:t>
            </a:r>
            <a:r>
              <a:rPr lang="en-US" dirty="0" smtClean="0"/>
              <a:t> </a:t>
            </a:r>
            <a:r>
              <a:rPr lang="en-US" b="1" i="1" dirty="0"/>
              <a:t>delimiter </a:t>
            </a:r>
            <a:r>
              <a:rPr lang="en-US" b="1" i="1" dirty="0" smtClean="0"/>
              <a:t>//</a:t>
            </a:r>
          </a:p>
          <a:p>
            <a:pPr marL="0" indent="0">
              <a:buNone/>
            </a:pPr>
            <a:r>
              <a:rPr lang="en-US" b="1" i="1" dirty="0"/>
              <a:t> </a:t>
            </a:r>
            <a:r>
              <a:rPr lang="en-US" b="1" i="1" dirty="0" smtClean="0"/>
              <a:t>        create </a:t>
            </a:r>
            <a:r>
              <a:rPr lang="en-US" b="1" i="1" dirty="0"/>
              <a:t>procedure </a:t>
            </a:r>
            <a:r>
              <a:rPr lang="en-US" b="1" i="1" dirty="0" err="1"/>
              <a:t>GetOrdersBetweenDates</a:t>
            </a:r>
            <a:r>
              <a:rPr lang="en-US" b="1" i="1" dirty="0" smtClean="0"/>
              <a:t>(</a:t>
            </a:r>
          </a:p>
          <a:p>
            <a:pPr marL="0" indent="0">
              <a:buNone/>
            </a:pPr>
            <a:r>
              <a:rPr lang="en-US" b="1" i="1" dirty="0"/>
              <a:t> </a:t>
            </a:r>
            <a:r>
              <a:rPr lang="en-US" b="1" i="1" dirty="0" smtClean="0"/>
              <a:t>        IN </a:t>
            </a:r>
            <a:r>
              <a:rPr lang="en-US" b="1" i="1" dirty="0" err="1"/>
              <a:t>start_date</a:t>
            </a:r>
            <a:r>
              <a:rPr lang="en-US" b="1" i="1" dirty="0"/>
              <a:t> </a:t>
            </a:r>
            <a:r>
              <a:rPr lang="en-US" b="1" i="1" dirty="0" err="1" smtClean="0"/>
              <a:t>datetime</a:t>
            </a:r>
            <a:r>
              <a:rPr lang="en-US" b="1" i="1" dirty="0" smtClean="0"/>
              <a:t>,</a:t>
            </a:r>
          </a:p>
          <a:p>
            <a:pPr marL="0" indent="0">
              <a:buNone/>
            </a:pPr>
            <a:r>
              <a:rPr lang="en-US" b="1" i="1" dirty="0"/>
              <a:t> </a:t>
            </a:r>
            <a:r>
              <a:rPr lang="en-US" b="1" i="1" dirty="0" smtClean="0"/>
              <a:t>        IN </a:t>
            </a:r>
            <a:r>
              <a:rPr lang="en-US" b="1" i="1" dirty="0" err="1"/>
              <a:t>end_date</a:t>
            </a:r>
            <a:r>
              <a:rPr lang="en-US" b="1" i="1" dirty="0"/>
              <a:t> </a:t>
            </a:r>
            <a:r>
              <a:rPr lang="en-US" b="1" i="1" dirty="0" err="1"/>
              <a:t>datetime</a:t>
            </a:r>
            <a:r>
              <a:rPr lang="en-US" b="1" i="1" dirty="0" smtClean="0"/>
              <a:t>)</a:t>
            </a:r>
          </a:p>
          <a:p>
            <a:pPr marL="0" indent="0">
              <a:buNone/>
            </a:pPr>
            <a:r>
              <a:rPr lang="en-US" b="1" i="1" dirty="0"/>
              <a:t> </a:t>
            </a:r>
            <a:r>
              <a:rPr lang="en-US" b="1" i="1" dirty="0" smtClean="0"/>
              <a:t>        begin</a:t>
            </a:r>
          </a:p>
          <a:p>
            <a:pPr marL="0" indent="0">
              <a:buNone/>
            </a:pPr>
            <a:r>
              <a:rPr lang="en-US" b="1" i="1" dirty="0"/>
              <a:t> </a:t>
            </a:r>
            <a:r>
              <a:rPr lang="en-US" b="1" i="1" dirty="0" smtClean="0"/>
              <a:t>        select </a:t>
            </a:r>
            <a:r>
              <a:rPr lang="en-US" b="1" i="1" dirty="0"/>
              <a:t>* from </a:t>
            </a:r>
            <a:r>
              <a:rPr lang="en-US" b="1" i="1" dirty="0" err="1" smtClean="0"/>
              <a:t>SalesOrder</a:t>
            </a:r>
            <a:endParaRPr lang="en-US" b="1" i="1" dirty="0" smtClean="0"/>
          </a:p>
          <a:p>
            <a:pPr marL="0" indent="0">
              <a:buNone/>
            </a:pPr>
            <a:r>
              <a:rPr lang="en-US" b="1" i="1" dirty="0"/>
              <a:t> </a:t>
            </a:r>
            <a:r>
              <a:rPr lang="en-US" b="1" i="1" dirty="0" smtClean="0"/>
              <a:t>        where </a:t>
            </a:r>
            <a:r>
              <a:rPr lang="en-US" b="1" i="1" dirty="0" err="1"/>
              <a:t>purchase_date</a:t>
            </a:r>
            <a:r>
              <a:rPr lang="en-US" b="1" i="1" dirty="0"/>
              <a:t> between </a:t>
            </a:r>
            <a:r>
              <a:rPr lang="en-US" b="1" i="1" dirty="0" err="1"/>
              <a:t>start_date</a:t>
            </a:r>
            <a:r>
              <a:rPr lang="en-US" b="1" i="1" dirty="0"/>
              <a:t> and </a:t>
            </a:r>
            <a:r>
              <a:rPr lang="en-US" b="1" i="1" dirty="0" err="1" smtClean="0"/>
              <a:t>end_date</a:t>
            </a:r>
            <a:endParaRPr lang="en-US" b="1" i="1" dirty="0" smtClean="0"/>
          </a:p>
          <a:p>
            <a:pPr marL="0" indent="0">
              <a:buNone/>
            </a:pPr>
            <a:r>
              <a:rPr lang="en-US" b="1" i="1" dirty="0"/>
              <a:t> </a:t>
            </a:r>
            <a:r>
              <a:rPr lang="en-US" b="1" i="1" dirty="0" smtClean="0"/>
              <a:t>        order </a:t>
            </a:r>
            <a:r>
              <a:rPr lang="en-US" b="1" i="1" dirty="0"/>
              <a:t>by </a:t>
            </a:r>
            <a:r>
              <a:rPr lang="en-US" b="1" i="1" dirty="0" err="1"/>
              <a:t>purchase_date</a:t>
            </a:r>
            <a:r>
              <a:rPr lang="en-US" b="1" i="1" dirty="0" smtClean="0"/>
              <a:t>;</a:t>
            </a:r>
          </a:p>
          <a:p>
            <a:pPr marL="0" indent="0">
              <a:buNone/>
            </a:pPr>
            <a:r>
              <a:rPr lang="en-US" b="1" i="1" dirty="0"/>
              <a:t> </a:t>
            </a:r>
            <a:r>
              <a:rPr lang="en-US" b="1" i="1" dirty="0" smtClean="0"/>
              <a:t>        end //</a:t>
            </a:r>
          </a:p>
          <a:p>
            <a:pPr marL="0" indent="0">
              <a:buNone/>
            </a:pPr>
            <a:r>
              <a:rPr lang="en-US" b="1" i="1" dirty="0"/>
              <a:t> </a:t>
            </a:r>
            <a:r>
              <a:rPr lang="en-US" b="1" i="1" dirty="0" smtClean="0"/>
              <a:t>        delimiter </a:t>
            </a:r>
            <a:r>
              <a:rPr lang="en-US" b="1" i="1" dirty="0"/>
              <a:t>; </a:t>
            </a:r>
            <a:endParaRPr lang="en-US" b="1" i="1" dirty="0"/>
          </a:p>
        </p:txBody>
      </p:sp>
    </p:spTree>
    <p:extLst>
      <p:ext uri="{BB962C8B-B14F-4D97-AF65-F5344CB8AC3E}">
        <p14:creationId xmlns:p14="http://schemas.microsoft.com/office/powerpoint/2010/main" val="37048563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8903" y="744583"/>
            <a:ext cx="10136777" cy="56413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41053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16932"/>
            <a:ext cx="11954692" cy="1189353"/>
          </a:xfrm>
        </p:spPr>
        <p:txBody>
          <a:bodyPr>
            <a:normAutofit/>
          </a:bodyPr>
          <a:lstStyle/>
          <a:p>
            <a:r>
              <a:rPr lang="en-US" dirty="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 To call and use the created stored procedure</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951411" y="1345473"/>
            <a:ext cx="10526486" cy="5172893"/>
          </a:xfrm>
        </p:spPr>
        <p:txBody>
          <a:bodyPr>
            <a:normAutofit/>
          </a:bodyPr>
          <a:lstStyle/>
          <a:p>
            <a:pPr marL="0" indent="0">
              <a:buNone/>
            </a:pPr>
            <a:r>
              <a:rPr lang="en-US" dirty="0"/>
              <a:t> </a:t>
            </a:r>
            <a:r>
              <a:rPr lang="en-US" dirty="0" smtClean="0"/>
              <a:t>       </a:t>
            </a:r>
            <a:r>
              <a:rPr lang="en-US" b="1" i="1" dirty="0"/>
              <a:t>call </a:t>
            </a:r>
            <a:r>
              <a:rPr lang="en-US" b="1" i="1" dirty="0" err="1"/>
              <a:t>GetOrdersBetweenDates</a:t>
            </a:r>
            <a:r>
              <a:rPr lang="en-US" b="1" i="1" dirty="0"/>
              <a:t>('2025-04-02 00:00:00','2025-04-06 23:59:59');</a:t>
            </a:r>
            <a:r>
              <a:rPr lang="en-US" b="1" i="1" dirty="0" smtClean="0"/>
              <a:t/>
            </a:r>
            <a:br>
              <a:rPr lang="en-US" b="1" i="1" dirty="0" smtClean="0"/>
            </a:br>
            <a:endParaRPr lang="en-US" b="1"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331" y="2351314"/>
            <a:ext cx="10546080" cy="40564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46673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56120"/>
            <a:ext cx="11954692" cy="1189353"/>
          </a:xfrm>
        </p:spPr>
        <p:txBody>
          <a:bodyPr>
            <a:normAutofit/>
          </a:bodyPr>
          <a:lstStyle/>
          <a:p>
            <a:r>
              <a:rPr lang="en-US" dirty="0">
                <a:latin typeface="Times New Roman" panose="02020603050405020304" pitchFamily="18" charset="0"/>
                <a:cs typeface="Times New Roman" panose="02020603050405020304" pitchFamily="18" charset="0"/>
              </a:rPr>
              <a:t>4</a:t>
            </a:r>
            <a:r>
              <a:rPr lang="en-US" dirty="0" smtClean="0">
                <a:latin typeface="Times New Roman" panose="02020603050405020304" pitchFamily="18" charset="0"/>
                <a:cs typeface="Times New Roman" panose="02020603050405020304" pitchFamily="18" charset="0"/>
              </a:rPr>
              <a:t>. </a:t>
            </a:r>
            <a:r>
              <a:rPr lang="en-US" sz="3100" dirty="0" smtClean="0">
                <a:latin typeface="Times New Roman" panose="02020603050405020304" pitchFamily="18" charset="0"/>
                <a:cs typeface="Times New Roman" panose="02020603050405020304" pitchFamily="18" charset="0"/>
              </a:rPr>
              <a:t>Write a procedure to update the quantity of a product based on SKU</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951411" y="1045029"/>
            <a:ext cx="10526486" cy="5473337"/>
          </a:xfrm>
        </p:spPr>
        <p:txBody>
          <a:bodyPr>
            <a:normAutofit/>
          </a:bodyPr>
          <a:lstStyle/>
          <a:p>
            <a:pPr marL="0" indent="0">
              <a:buNone/>
            </a:pPr>
            <a:r>
              <a:rPr lang="en-US" dirty="0"/>
              <a:t> </a:t>
            </a:r>
            <a:r>
              <a:rPr lang="en-US" dirty="0" smtClean="0"/>
              <a:t>     </a:t>
            </a:r>
            <a:r>
              <a:rPr lang="en-US" dirty="0" smtClean="0"/>
              <a:t>  </a:t>
            </a:r>
            <a:r>
              <a:rPr lang="en-US" b="1" i="1" dirty="0"/>
              <a:t>delimiter </a:t>
            </a:r>
            <a:r>
              <a:rPr lang="en-US" b="1" i="1" dirty="0" smtClean="0"/>
              <a:t>//</a:t>
            </a:r>
          </a:p>
          <a:p>
            <a:pPr marL="0" indent="0">
              <a:buNone/>
            </a:pPr>
            <a:r>
              <a:rPr lang="en-US" b="1" i="1" dirty="0"/>
              <a:t> </a:t>
            </a:r>
            <a:r>
              <a:rPr lang="en-US" b="1" i="1" dirty="0" smtClean="0"/>
              <a:t>       create </a:t>
            </a:r>
            <a:r>
              <a:rPr lang="en-US" b="1" i="1" dirty="0"/>
              <a:t>procedure </a:t>
            </a:r>
            <a:r>
              <a:rPr lang="en-US" b="1" i="1" dirty="0" err="1" smtClean="0"/>
              <a:t>UpdateProductQuantity</a:t>
            </a:r>
            <a:r>
              <a:rPr lang="en-US" b="1" i="1" dirty="0" smtClean="0"/>
              <a:t>(</a:t>
            </a:r>
          </a:p>
          <a:p>
            <a:pPr marL="0" indent="0">
              <a:buNone/>
            </a:pPr>
            <a:r>
              <a:rPr lang="en-US" b="1" i="1" dirty="0"/>
              <a:t> </a:t>
            </a:r>
            <a:r>
              <a:rPr lang="en-US" b="1" i="1" dirty="0" smtClean="0"/>
              <a:t>       IN </a:t>
            </a:r>
            <a:r>
              <a:rPr lang="en-US" b="1" i="1" dirty="0" err="1" smtClean="0"/>
              <a:t>p_sku</a:t>
            </a:r>
            <a:r>
              <a:rPr lang="en-US" b="1" i="1" dirty="0" smtClean="0"/>
              <a:t> </a:t>
            </a:r>
            <a:r>
              <a:rPr lang="en-US" b="1" i="1" dirty="0" err="1"/>
              <a:t>varchar</a:t>
            </a:r>
            <a:r>
              <a:rPr lang="en-US" b="1" i="1" dirty="0"/>
              <a:t>(30</a:t>
            </a:r>
            <a:r>
              <a:rPr lang="en-US" b="1" i="1" dirty="0" smtClean="0"/>
              <a:t>),</a:t>
            </a:r>
          </a:p>
          <a:p>
            <a:pPr marL="0" indent="0">
              <a:buNone/>
            </a:pPr>
            <a:r>
              <a:rPr lang="en-US" b="1" i="1" dirty="0"/>
              <a:t> </a:t>
            </a:r>
            <a:r>
              <a:rPr lang="en-US" b="1" i="1" dirty="0" smtClean="0"/>
              <a:t>       IN </a:t>
            </a:r>
            <a:r>
              <a:rPr lang="en-US" b="1" i="1" dirty="0" err="1"/>
              <a:t>new_qty</a:t>
            </a:r>
            <a:r>
              <a:rPr lang="en-US" b="1" i="1" dirty="0"/>
              <a:t> </a:t>
            </a:r>
            <a:r>
              <a:rPr lang="en-US" b="1" i="1" dirty="0" err="1"/>
              <a:t>int</a:t>
            </a:r>
            <a:r>
              <a:rPr lang="en-US" b="1" i="1" dirty="0" smtClean="0"/>
              <a:t>)</a:t>
            </a:r>
          </a:p>
          <a:p>
            <a:pPr marL="0" indent="0">
              <a:buNone/>
            </a:pPr>
            <a:r>
              <a:rPr lang="en-US" b="1" i="1" dirty="0"/>
              <a:t> </a:t>
            </a:r>
            <a:r>
              <a:rPr lang="en-US" b="1" i="1" dirty="0" smtClean="0"/>
              <a:t>       begin</a:t>
            </a:r>
          </a:p>
          <a:p>
            <a:pPr marL="0" indent="0">
              <a:buNone/>
            </a:pPr>
            <a:r>
              <a:rPr lang="en-US" b="1" i="1" dirty="0"/>
              <a:t> </a:t>
            </a:r>
            <a:r>
              <a:rPr lang="en-US" b="1" i="1" dirty="0" smtClean="0"/>
              <a:t>       update </a:t>
            </a:r>
            <a:r>
              <a:rPr lang="en-US" b="1" i="1" dirty="0"/>
              <a:t>Products set </a:t>
            </a:r>
            <a:r>
              <a:rPr lang="en-US" b="1" i="1" dirty="0" err="1"/>
              <a:t>prod_qty</a:t>
            </a:r>
            <a:r>
              <a:rPr lang="en-US" b="1" i="1" dirty="0"/>
              <a:t> = </a:t>
            </a:r>
            <a:r>
              <a:rPr lang="en-US" b="1" i="1" dirty="0" err="1" smtClean="0"/>
              <a:t>new_qty</a:t>
            </a:r>
            <a:endParaRPr lang="en-US" b="1" i="1" dirty="0" smtClean="0"/>
          </a:p>
          <a:p>
            <a:pPr marL="0" indent="0">
              <a:buNone/>
            </a:pPr>
            <a:r>
              <a:rPr lang="en-US" b="1" i="1" dirty="0"/>
              <a:t> </a:t>
            </a:r>
            <a:r>
              <a:rPr lang="en-US" b="1" i="1" dirty="0" smtClean="0"/>
              <a:t>       where </a:t>
            </a:r>
            <a:r>
              <a:rPr lang="en-US" b="1" i="1" dirty="0" err="1"/>
              <a:t>prod_sku</a:t>
            </a:r>
            <a:r>
              <a:rPr lang="en-US" b="1" i="1" dirty="0"/>
              <a:t>=</a:t>
            </a:r>
            <a:r>
              <a:rPr lang="en-US" b="1" i="1" dirty="0" err="1"/>
              <a:t>p_sku</a:t>
            </a:r>
            <a:r>
              <a:rPr lang="en-US" b="1" i="1" dirty="0" smtClean="0"/>
              <a:t>;</a:t>
            </a:r>
          </a:p>
          <a:p>
            <a:pPr marL="0" indent="0">
              <a:buNone/>
            </a:pPr>
            <a:r>
              <a:rPr lang="en-US" b="1" i="1" dirty="0"/>
              <a:t> </a:t>
            </a:r>
            <a:r>
              <a:rPr lang="en-US" b="1" i="1" dirty="0" smtClean="0"/>
              <a:t>       end //</a:t>
            </a:r>
          </a:p>
          <a:p>
            <a:pPr marL="0" indent="0">
              <a:buNone/>
            </a:pPr>
            <a:r>
              <a:rPr lang="en-US" b="1" i="1" dirty="0"/>
              <a:t> </a:t>
            </a:r>
            <a:r>
              <a:rPr lang="en-US" b="1" i="1" dirty="0" smtClean="0"/>
              <a:t>       delimiter </a:t>
            </a:r>
            <a:r>
              <a:rPr lang="en-US" b="1" i="1" dirty="0"/>
              <a:t>;</a:t>
            </a:r>
            <a:endParaRPr lang="en-US" b="1" i="1" dirty="0"/>
          </a:p>
        </p:txBody>
      </p:sp>
    </p:spTree>
    <p:extLst>
      <p:ext uri="{BB962C8B-B14F-4D97-AF65-F5344CB8AC3E}">
        <p14:creationId xmlns:p14="http://schemas.microsoft.com/office/powerpoint/2010/main" val="99971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496389"/>
            <a:ext cx="10515600" cy="5680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57351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16932"/>
            <a:ext cx="11954692" cy="1189353"/>
          </a:xfrm>
        </p:spPr>
        <p:txBody>
          <a:bodyPr>
            <a:normAutofit/>
          </a:bodyPr>
          <a:lstStyle/>
          <a:p>
            <a:r>
              <a:rPr lang="en-US" dirty="0" smtClean="0">
                <a:latin typeface="Times New Roman" panose="02020603050405020304" pitchFamily="18" charset="0"/>
                <a:cs typeface="Times New Roman" panose="02020603050405020304" pitchFamily="18" charset="0"/>
              </a:rPr>
              <a:t>4</a:t>
            </a:r>
            <a:r>
              <a:rPr lang="en-US" dirty="0" smtClean="0">
                <a:latin typeface="Times New Roman" panose="02020603050405020304" pitchFamily="18" charset="0"/>
                <a:cs typeface="Times New Roman" panose="02020603050405020304" pitchFamily="18" charset="0"/>
              </a:rPr>
              <a:t>. To call and use the created stored procedure</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951411" y="1345473"/>
            <a:ext cx="10526486" cy="5172893"/>
          </a:xfrm>
        </p:spPr>
        <p:txBody>
          <a:bodyPr>
            <a:normAutofit/>
          </a:bodyPr>
          <a:lstStyle/>
          <a:p>
            <a:pPr marL="0" indent="0">
              <a:buNone/>
            </a:pPr>
            <a:r>
              <a:rPr lang="en-US" dirty="0"/>
              <a:t> </a:t>
            </a:r>
            <a:r>
              <a:rPr lang="en-US" dirty="0" smtClean="0"/>
              <a:t>       </a:t>
            </a:r>
            <a:r>
              <a:rPr lang="en-US" b="1" i="1" dirty="0"/>
              <a:t>call </a:t>
            </a:r>
            <a:r>
              <a:rPr lang="en-US" b="1" i="1" dirty="0" err="1"/>
              <a:t>UpdateProductQuantity</a:t>
            </a:r>
            <a:r>
              <a:rPr lang="en-US" b="1" i="1" dirty="0"/>
              <a:t>('SKU006',120);</a:t>
            </a:r>
            <a:r>
              <a:rPr lang="en-US" b="1" i="1" dirty="0" smtClean="0"/>
              <a:t/>
            </a:r>
            <a:br>
              <a:rPr lang="en-US" b="1" i="1" dirty="0" smtClean="0"/>
            </a:br>
            <a:endParaRPr lang="en-US" b="1"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26" y="1959428"/>
            <a:ext cx="10994571" cy="4754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0306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156120"/>
            <a:ext cx="11954692" cy="1189353"/>
          </a:xfrm>
        </p:spPr>
        <p:txBody>
          <a:bodyPr>
            <a:normAutofit/>
          </a:bodyPr>
          <a:lstStyle/>
          <a:p>
            <a:r>
              <a:rPr lang="en-US" dirty="0">
                <a:latin typeface="Times New Roman" panose="02020603050405020304" pitchFamily="18" charset="0"/>
                <a:cs typeface="Times New Roman" panose="02020603050405020304" pitchFamily="18" charset="0"/>
              </a:rPr>
              <a:t>5</a:t>
            </a:r>
            <a:r>
              <a:rPr lang="en-US" dirty="0" smtClean="0">
                <a:latin typeface="Times New Roman" panose="02020603050405020304" pitchFamily="18" charset="0"/>
                <a:cs typeface="Times New Roman" panose="02020603050405020304" pitchFamily="18" charset="0"/>
              </a:rPr>
              <a:t>. </a:t>
            </a:r>
            <a:r>
              <a:rPr lang="en-US" sz="3100" dirty="0">
                <a:latin typeface="Times New Roman" panose="02020603050405020304" pitchFamily="18" charset="0"/>
                <a:cs typeface="Times New Roman" panose="02020603050405020304" pitchFamily="18" charset="0"/>
              </a:rPr>
              <a:t>Create a stored procedure that returns all reviews for a given product SKU</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770709" y="1345473"/>
            <a:ext cx="10707188" cy="5172893"/>
          </a:xfrm>
        </p:spPr>
        <p:txBody>
          <a:bodyPr>
            <a:normAutofit/>
          </a:bodyPr>
          <a:lstStyle/>
          <a:p>
            <a:pPr marL="0" indent="0">
              <a:buNone/>
            </a:pPr>
            <a:r>
              <a:rPr lang="en-US" dirty="0"/>
              <a:t> </a:t>
            </a:r>
            <a:r>
              <a:rPr lang="en-US" dirty="0" smtClean="0"/>
              <a:t>     </a:t>
            </a:r>
            <a:r>
              <a:rPr lang="en-US" dirty="0" smtClean="0"/>
              <a:t>  </a:t>
            </a:r>
            <a:r>
              <a:rPr lang="en-US" b="1" i="1" dirty="0"/>
              <a:t>delimiter </a:t>
            </a:r>
            <a:r>
              <a:rPr lang="en-US" b="1" i="1" dirty="0" smtClean="0"/>
              <a:t>//</a:t>
            </a:r>
          </a:p>
          <a:p>
            <a:pPr marL="0" indent="0">
              <a:buNone/>
            </a:pPr>
            <a:r>
              <a:rPr lang="en-US" b="1" i="1" dirty="0"/>
              <a:t> </a:t>
            </a:r>
            <a:r>
              <a:rPr lang="en-US" b="1" i="1" dirty="0" smtClean="0"/>
              <a:t>       create </a:t>
            </a:r>
            <a:r>
              <a:rPr lang="en-US" b="1" i="1" dirty="0"/>
              <a:t>procedure </a:t>
            </a:r>
            <a:r>
              <a:rPr lang="en-US" b="1" i="1" dirty="0" err="1" smtClean="0"/>
              <a:t>GetReviewsBySKU</a:t>
            </a:r>
            <a:endParaRPr lang="en-US" b="1" i="1" dirty="0" smtClean="0"/>
          </a:p>
          <a:p>
            <a:pPr marL="0" indent="0">
              <a:buNone/>
            </a:pPr>
            <a:r>
              <a:rPr lang="en-US" b="1" i="1" dirty="0"/>
              <a:t> </a:t>
            </a:r>
            <a:r>
              <a:rPr lang="en-US" b="1" i="1" dirty="0" smtClean="0"/>
              <a:t>       (</a:t>
            </a:r>
            <a:r>
              <a:rPr lang="en-US" b="1" i="1" dirty="0"/>
              <a:t>IN </a:t>
            </a:r>
            <a:r>
              <a:rPr lang="en-US" b="1" i="1" dirty="0" err="1"/>
              <a:t>input_sku</a:t>
            </a:r>
            <a:r>
              <a:rPr lang="en-US" b="1" i="1" dirty="0"/>
              <a:t> </a:t>
            </a:r>
            <a:r>
              <a:rPr lang="en-US" b="1" i="1" dirty="0" err="1"/>
              <a:t>varchar</a:t>
            </a:r>
            <a:r>
              <a:rPr lang="en-US" b="1" i="1" dirty="0"/>
              <a:t>(30</a:t>
            </a:r>
            <a:r>
              <a:rPr lang="en-US" b="1" i="1" dirty="0" smtClean="0"/>
              <a:t>))</a:t>
            </a:r>
          </a:p>
          <a:p>
            <a:pPr marL="0" indent="0">
              <a:buNone/>
            </a:pPr>
            <a:r>
              <a:rPr lang="en-US" b="1" i="1" dirty="0"/>
              <a:t> </a:t>
            </a:r>
            <a:r>
              <a:rPr lang="en-US" b="1" i="1" dirty="0" smtClean="0"/>
              <a:t>       begin</a:t>
            </a:r>
          </a:p>
          <a:p>
            <a:pPr marL="0" indent="0">
              <a:buNone/>
            </a:pPr>
            <a:r>
              <a:rPr lang="en-US" b="1" i="1" dirty="0"/>
              <a:t> </a:t>
            </a:r>
            <a:r>
              <a:rPr lang="en-US" b="1" i="1" dirty="0" smtClean="0"/>
              <a:t>      select </a:t>
            </a:r>
            <a:r>
              <a:rPr lang="en-US" b="1" i="1" dirty="0" err="1"/>
              <a:t>review_id,created_at,status</a:t>
            </a:r>
            <a:r>
              <a:rPr lang="en-US" b="1" i="1" dirty="0"/>
              <a:t>, title, </a:t>
            </a:r>
            <a:r>
              <a:rPr lang="en-US" b="1" i="1" dirty="0" err="1"/>
              <a:t>reviewer_name</a:t>
            </a:r>
            <a:r>
              <a:rPr lang="en-US" b="1" i="1" dirty="0"/>
              <a:t>, review, type, </a:t>
            </a:r>
            <a:r>
              <a:rPr lang="en-US" b="1" i="1" dirty="0" err="1"/>
              <a:t>prod_id</a:t>
            </a:r>
            <a:r>
              <a:rPr lang="en-US" b="1" i="1" dirty="0"/>
              <a:t>, </a:t>
            </a:r>
            <a:r>
              <a:rPr lang="en-US" b="1" i="1" dirty="0" err="1" smtClean="0"/>
              <a:t>product_name</a:t>
            </a:r>
            <a:r>
              <a:rPr lang="en-US" b="1" i="1" dirty="0"/>
              <a:t>, </a:t>
            </a:r>
            <a:r>
              <a:rPr lang="en-US" b="1" i="1" dirty="0" err="1" smtClean="0"/>
              <a:t>sku</a:t>
            </a:r>
            <a:endParaRPr lang="en-US" b="1" i="1" dirty="0" smtClean="0"/>
          </a:p>
          <a:p>
            <a:pPr marL="0" indent="0">
              <a:buNone/>
            </a:pPr>
            <a:r>
              <a:rPr lang="en-US" b="1" i="1" dirty="0"/>
              <a:t> </a:t>
            </a:r>
            <a:r>
              <a:rPr lang="en-US" b="1" i="1" dirty="0" smtClean="0"/>
              <a:t>      from Reviews</a:t>
            </a:r>
          </a:p>
          <a:p>
            <a:pPr marL="0" indent="0">
              <a:buNone/>
            </a:pPr>
            <a:r>
              <a:rPr lang="en-US" b="1" i="1" dirty="0"/>
              <a:t> </a:t>
            </a:r>
            <a:r>
              <a:rPr lang="en-US" b="1" i="1" dirty="0" smtClean="0"/>
              <a:t>      where </a:t>
            </a:r>
            <a:r>
              <a:rPr lang="en-US" b="1" i="1" dirty="0" err="1"/>
              <a:t>sku</a:t>
            </a:r>
            <a:r>
              <a:rPr lang="en-US" b="1" i="1" dirty="0"/>
              <a:t> = </a:t>
            </a:r>
            <a:r>
              <a:rPr lang="en-US" b="1" i="1" dirty="0" err="1"/>
              <a:t>input_sku</a:t>
            </a:r>
            <a:r>
              <a:rPr lang="en-US" b="1" i="1" dirty="0" smtClean="0"/>
              <a:t>;</a:t>
            </a:r>
          </a:p>
          <a:p>
            <a:pPr marL="0" indent="0">
              <a:buNone/>
            </a:pPr>
            <a:r>
              <a:rPr lang="en-US" b="1" i="1" dirty="0"/>
              <a:t> </a:t>
            </a:r>
            <a:r>
              <a:rPr lang="en-US" b="1" i="1" dirty="0" smtClean="0"/>
              <a:t>      end //</a:t>
            </a:r>
          </a:p>
          <a:p>
            <a:pPr marL="0" indent="0">
              <a:buNone/>
            </a:pPr>
            <a:r>
              <a:rPr lang="en-US" b="1" i="1" dirty="0"/>
              <a:t> </a:t>
            </a:r>
            <a:r>
              <a:rPr lang="en-US" b="1" i="1" dirty="0" smtClean="0"/>
              <a:t>      delimiter </a:t>
            </a:r>
            <a:r>
              <a:rPr lang="en-US" b="1" i="1" dirty="0"/>
              <a:t>;</a:t>
            </a:r>
            <a:endParaRPr lang="en-US" b="1" i="1" dirty="0"/>
          </a:p>
        </p:txBody>
      </p:sp>
    </p:spTree>
    <p:extLst>
      <p:ext uri="{BB962C8B-B14F-4D97-AF65-F5344CB8AC3E}">
        <p14:creationId xmlns:p14="http://schemas.microsoft.com/office/powerpoint/2010/main" val="17662034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154" y="535577"/>
            <a:ext cx="10228217" cy="57665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163877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08" y="77743"/>
            <a:ext cx="11954692" cy="1189353"/>
          </a:xfrm>
        </p:spPr>
        <p:txBody>
          <a:bodyPr>
            <a:normAutofit/>
          </a:bodyPr>
          <a:lstStyle/>
          <a:p>
            <a:r>
              <a:rPr lang="en-US" dirty="0">
                <a:latin typeface="Times New Roman" panose="02020603050405020304" pitchFamily="18" charset="0"/>
                <a:cs typeface="Times New Roman" panose="02020603050405020304" pitchFamily="18" charset="0"/>
              </a:rPr>
              <a:t>5</a:t>
            </a:r>
            <a:r>
              <a:rPr lang="en-US" dirty="0" smtClean="0">
                <a:latin typeface="Times New Roman" panose="02020603050405020304" pitchFamily="18" charset="0"/>
                <a:cs typeface="Times New Roman" panose="02020603050405020304" pitchFamily="18" charset="0"/>
              </a:rPr>
              <a:t>. To call and use the created stored procedure</a:t>
            </a:r>
            <a:endParaRPr lang="en-US" sz="31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951411" y="1345473"/>
            <a:ext cx="10526486" cy="5172893"/>
          </a:xfrm>
        </p:spPr>
        <p:txBody>
          <a:bodyPr>
            <a:normAutofit/>
          </a:bodyPr>
          <a:lstStyle/>
          <a:p>
            <a:pPr marL="0" indent="0">
              <a:buNone/>
            </a:pPr>
            <a:r>
              <a:rPr lang="en-US" dirty="0"/>
              <a:t> </a:t>
            </a:r>
            <a:r>
              <a:rPr lang="en-US" dirty="0" smtClean="0"/>
              <a:t>       </a:t>
            </a:r>
            <a:r>
              <a:rPr lang="en-US" b="1" i="1" dirty="0"/>
              <a:t>call </a:t>
            </a:r>
            <a:r>
              <a:rPr lang="en-US" b="1" i="1" dirty="0" err="1"/>
              <a:t>GetReviewsBySKU</a:t>
            </a:r>
            <a:r>
              <a:rPr lang="en-US" b="1" i="1" dirty="0"/>
              <a:t>('SKU002');</a:t>
            </a:r>
            <a:r>
              <a:rPr lang="en-US" b="1" i="1" dirty="0" smtClean="0"/>
              <a:t/>
            </a:r>
            <a:br>
              <a:rPr lang="en-US" b="1" i="1" dirty="0" smtClean="0"/>
            </a:br>
            <a:endParaRPr lang="en-US" b="1" i="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05" y="2024267"/>
            <a:ext cx="10715897" cy="4572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296492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1311</TotalTime>
  <Words>8016</Words>
  <Application>Microsoft Office PowerPoint</Application>
  <PresentationFormat>Widescreen</PresentationFormat>
  <Paragraphs>656</Paragraphs>
  <Slides>111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111</vt:i4>
      </vt:variant>
    </vt:vector>
  </HeadingPairs>
  <TitlesOfParts>
    <vt:vector size="117" baseType="lpstr">
      <vt:lpstr>Arial</vt:lpstr>
      <vt:lpstr>Arial Black</vt:lpstr>
      <vt:lpstr>Calibri</vt:lpstr>
      <vt:lpstr>Calibri Light</vt:lpstr>
      <vt:lpstr>Times New Roman</vt:lpstr>
      <vt:lpstr>Office Theme</vt:lpstr>
      <vt:lpstr>ShopSphere - A Complete E-Commerce SQL Engine</vt:lpstr>
      <vt:lpstr>Create Database</vt:lpstr>
      <vt:lpstr>Use Database</vt:lpstr>
      <vt:lpstr>Create Table</vt:lpstr>
      <vt:lpstr>Creating Table-1: Customers</vt:lpstr>
      <vt:lpstr>Created Customers Table</vt:lpstr>
      <vt:lpstr>Describe Table</vt:lpstr>
      <vt:lpstr>Inserting Values on Table 1: Customers</vt:lpstr>
      <vt:lpstr>Inserted values on the Customers table</vt:lpstr>
      <vt:lpstr>View all values in the Customers table</vt:lpstr>
      <vt:lpstr>Alter column on the created table</vt:lpstr>
      <vt:lpstr>Updating values in the new column on the altered table</vt:lpstr>
      <vt:lpstr>Updated values in the Customer Table</vt:lpstr>
      <vt:lpstr>Creating Table - 2: Products</vt:lpstr>
      <vt:lpstr>Created Products Table</vt:lpstr>
      <vt:lpstr>Inserting Values on Table 2: Products</vt:lpstr>
      <vt:lpstr>Inserted values on the Products table</vt:lpstr>
      <vt:lpstr>View all values in the Products table</vt:lpstr>
      <vt:lpstr>Creating Table - 3: Categories</vt:lpstr>
      <vt:lpstr>Created Categories Table</vt:lpstr>
      <vt:lpstr>Inserting Values on Table 3: Categories</vt:lpstr>
      <vt:lpstr>Inserted values on the Categories table</vt:lpstr>
      <vt:lpstr>View all values in the Categories table</vt:lpstr>
      <vt:lpstr>Creating Table - 4: Sales Order</vt:lpstr>
      <vt:lpstr>Created Sales Order Table</vt:lpstr>
      <vt:lpstr>Inserting Values on Table 4: Sales Order</vt:lpstr>
      <vt:lpstr>Inserted values on the Sales Order table</vt:lpstr>
      <vt:lpstr>View all values in the Sales Order table</vt:lpstr>
      <vt:lpstr>Creating Table - 5: Invoices</vt:lpstr>
      <vt:lpstr>Created Invoices Table</vt:lpstr>
      <vt:lpstr>Inserting Values on Table 5: Invoices</vt:lpstr>
      <vt:lpstr>Inserted values on the Invoices table</vt:lpstr>
      <vt:lpstr>View all values in the Invoices table</vt:lpstr>
      <vt:lpstr>Creating Table - 6: Shipments</vt:lpstr>
      <vt:lpstr>Created Shipments Table</vt:lpstr>
      <vt:lpstr>Inserting Values on Table 6: Shipments</vt:lpstr>
      <vt:lpstr>Inserted values on the Shipments table</vt:lpstr>
      <vt:lpstr>View all values in the Shipments table</vt:lpstr>
      <vt:lpstr>Creating Table - 7: Credit Memos</vt:lpstr>
      <vt:lpstr>Created Credit Memos Table</vt:lpstr>
      <vt:lpstr>Inserting Values on Table 7: Credit Memos</vt:lpstr>
      <vt:lpstr>Inserted values on the Credit Memos table</vt:lpstr>
      <vt:lpstr>View all values in the Credit Memos table</vt:lpstr>
      <vt:lpstr>Creating Table - 8: Reviews</vt:lpstr>
      <vt:lpstr>Created Reviews Table</vt:lpstr>
      <vt:lpstr>Inserting Values on Table 8: Reviews</vt:lpstr>
      <vt:lpstr>Inserted values on the Reviews table</vt:lpstr>
      <vt:lpstr>View all values in the Reviews table</vt:lpstr>
      <vt:lpstr>Creating Table - 9: Newsletter Subscribers</vt:lpstr>
      <vt:lpstr>Created Newsletter Subscribers Table</vt:lpstr>
      <vt:lpstr>Inserting Values on Table 9: Newsletter Subscribers</vt:lpstr>
      <vt:lpstr>Inserted values on the Newsletter Subscribers table</vt:lpstr>
      <vt:lpstr>View all values in the Newsletter Subscribers table</vt:lpstr>
      <vt:lpstr>Creating Table - 10: Wishlist</vt:lpstr>
      <vt:lpstr>Created Wishlist Table</vt:lpstr>
      <vt:lpstr>Inserting Values on Table 10: Wishlist</vt:lpstr>
      <vt:lpstr>Inserted values on the Wishlist table</vt:lpstr>
      <vt:lpstr>View all values in the Wishlist table</vt:lpstr>
      <vt:lpstr>JOINS</vt:lpstr>
      <vt:lpstr>1. List all products that have been reviewed</vt:lpstr>
      <vt:lpstr>2. Get Customer Name and associated Sales order</vt:lpstr>
      <vt:lpstr>3. Find Shipments with their corresponding sales order status</vt:lpstr>
      <vt:lpstr>4. List all Invoices and associated Customer’s full name</vt:lpstr>
      <vt:lpstr>5. Get Wishlist items along with matching product details</vt:lpstr>
      <vt:lpstr>6. List all Customers and any orders they may have placed</vt:lpstr>
      <vt:lpstr>7. Get all products and their reviews if available</vt:lpstr>
      <vt:lpstr>8. Show all newsletter subscribers and their sales orders(if any)</vt:lpstr>
      <vt:lpstr>9. List all orders with their associated credit memos(if any)</vt:lpstr>
      <vt:lpstr>10. Display all products and wishlist info (even if not wishlisted)</vt:lpstr>
      <vt:lpstr>11. Get all reviewed products and product details</vt:lpstr>
      <vt:lpstr>12. List all invoices and customer data (even if some customer  don't exist)</vt:lpstr>
      <vt:lpstr>13. List all customers and orders(including unmatched in both tables)</vt:lpstr>
      <vt:lpstr>14. List all customers and orders(including unmatched in both tables)</vt:lpstr>
      <vt:lpstr>15. List order details along with invoices and shipment info</vt:lpstr>
      <vt:lpstr>16. Find product reviews with customer emails who added them to wishlist</vt:lpstr>
      <vt:lpstr>17. List customer orders and associated credit memos</vt:lpstr>
      <vt:lpstr>18. Find products and their categories</vt:lpstr>
      <vt:lpstr>19. Match Newsletter Subscribers with actual customers</vt:lpstr>
      <vt:lpstr>20. Find customers who haven't subscribed to the newsletter</vt:lpstr>
      <vt:lpstr>VIEWS</vt:lpstr>
      <vt:lpstr>Create View</vt:lpstr>
      <vt:lpstr>Created Customer Sales Summary View</vt:lpstr>
      <vt:lpstr>View the Customer Sales Summary View</vt:lpstr>
      <vt:lpstr>Stored Procedures</vt:lpstr>
      <vt:lpstr>1. Create a stored procedure that retrieves a customer's total number of orders and total amount spent based on their email</vt:lpstr>
      <vt:lpstr>PowerPoint Presentation</vt:lpstr>
      <vt:lpstr>1. To call and use the created stored procedure</vt:lpstr>
      <vt:lpstr>2. Write a procedure to insert a new product into Products table</vt:lpstr>
      <vt:lpstr>PowerPoint Presentation</vt:lpstr>
      <vt:lpstr>2. To call and use the created stored procedure</vt:lpstr>
      <vt:lpstr>3. Create a procedure to get all orders made between two purchase dates</vt:lpstr>
      <vt:lpstr>PowerPoint Presentation</vt:lpstr>
      <vt:lpstr>3. To call and use the created stored procedure</vt:lpstr>
      <vt:lpstr>4. Write a procedure to update the quantity of a product based on SKU</vt:lpstr>
      <vt:lpstr>PowerPoint Presentation</vt:lpstr>
      <vt:lpstr>4. To call and use the created stored procedure</vt:lpstr>
      <vt:lpstr>5. Create a stored procedure that returns all reviews for a given product SKU</vt:lpstr>
      <vt:lpstr>PowerPoint Presentation</vt:lpstr>
      <vt:lpstr>5. To call and use the created stored procedure</vt:lpstr>
      <vt:lpstr>TRIGGERS</vt:lpstr>
      <vt:lpstr>1. Create a trigger that automatically inserts a customer’s email and name into the Newsletter Subscribers table when a new customer is added</vt:lpstr>
      <vt:lpstr>PowerPoint Presentation</vt:lpstr>
      <vt:lpstr>2. Write a trigger that decreases the product quantity in Products when a new order is placed in Sales Order table</vt:lpstr>
      <vt:lpstr>PowerPoint Presentation</vt:lpstr>
      <vt:lpstr>3. Write a trigger that automatically sets the status of a new review to 'Pending' before it's inserted into the Reviews table.</vt:lpstr>
      <vt:lpstr>PowerPoint Presentation</vt:lpstr>
      <vt:lpstr>4. Write a trigger that updates the related invoice’s status to 'Refunded' when a Sales_Orders record is updated to 'Refunded'</vt:lpstr>
      <vt:lpstr>PowerPoint Presentation</vt:lpstr>
      <vt:lpstr>5. Create a trigger that automatically sets the status of a product to ‘Unavailable' when its quantity becomes 0 after an update</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ShopSphere - A Complete E-Commerce SQL Engine</dc:title>
  <dc:creator>NAVEEN</dc:creator>
  <cp:lastModifiedBy>NAVEEN</cp:lastModifiedBy>
  <cp:revision>89</cp:revision>
  <dcterms:created xsi:type="dcterms:W3CDTF">2025-04-23T16:03:16Z</dcterms:created>
  <dcterms:modified xsi:type="dcterms:W3CDTF">2025-05-31T16:32:14Z</dcterms:modified>
</cp:coreProperties>
</file>